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6" r:id="rId2"/>
    <p:sldId id="283" r:id="rId3"/>
    <p:sldId id="282" r:id="rId4"/>
    <p:sldId id="276" r:id="rId5"/>
    <p:sldId id="286" r:id="rId6"/>
    <p:sldId id="258" r:id="rId7"/>
    <p:sldId id="275" r:id="rId8"/>
    <p:sldId id="259" r:id="rId9"/>
    <p:sldId id="260" r:id="rId10"/>
    <p:sldId id="261" r:id="rId11"/>
    <p:sldId id="262" r:id="rId12"/>
    <p:sldId id="264" r:id="rId13"/>
    <p:sldId id="289" r:id="rId14"/>
    <p:sldId id="263" r:id="rId15"/>
    <p:sldId id="265" r:id="rId16"/>
    <p:sldId id="272" r:id="rId17"/>
    <p:sldId id="267" r:id="rId18"/>
    <p:sldId id="268" r:id="rId19"/>
    <p:sldId id="266" r:id="rId20"/>
    <p:sldId id="270" r:id="rId21"/>
    <p:sldId id="271" r:id="rId22"/>
    <p:sldId id="292" r:id="rId23"/>
    <p:sldId id="290" r:id="rId24"/>
    <p:sldId id="291" r:id="rId25"/>
    <p:sldId id="273" r:id="rId26"/>
    <p:sldId id="277" r:id="rId27"/>
    <p:sldId id="293" r:id="rId28"/>
    <p:sldId id="269" r:id="rId29"/>
  </p:sldIdLst>
  <p:sldSz cx="12192000" cy="6858000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-258" y="-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A210C0-4D41-4DD3-8823-F354D6DC00CE}" type="doc">
      <dgm:prSet loTypeId="urn:microsoft.com/office/officeart/2005/8/layout/chevron2" loCatId="list" qsTypeId="urn:microsoft.com/office/officeart/2005/8/quickstyle/simple1#1" qsCatId="simple" csTypeId="urn:microsoft.com/office/officeart/2005/8/colors/accent1_3" csCatId="accent1" phldr="1"/>
      <dgm:spPr/>
      <dgm:t>
        <a:bodyPr/>
        <a:lstStyle/>
        <a:p>
          <a:endParaRPr lang="hr-HR"/>
        </a:p>
      </dgm:t>
    </dgm:pt>
    <dgm:pt modelId="{069E2B08-14FE-4FF0-B0BB-8121FE880422}">
      <dgm:prSet phldrT="[Text]"/>
      <dgm:spPr/>
      <dgm:t>
        <a:bodyPr/>
        <a:lstStyle/>
        <a:p>
          <a:r>
            <a:rPr lang="hr-HR" dirty="0" smtClean="0"/>
            <a:t>1. godina</a:t>
          </a:r>
          <a:endParaRPr lang="hr-HR" dirty="0"/>
        </a:p>
      </dgm:t>
    </dgm:pt>
    <dgm:pt modelId="{937A9179-33BA-4295-BCE7-F3C1D07BB2E3}" type="parTrans" cxnId="{7CBBF6C4-B8A0-4251-84C7-B7F5BFCDF6F9}">
      <dgm:prSet/>
      <dgm:spPr/>
      <dgm:t>
        <a:bodyPr/>
        <a:lstStyle/>
        <a:p>
          <a:endParaRPr lang="hr-HR"/>
        </a:p>
      </dgm:t>
    </dgm:pt>
    <dgm:pt modelId="{994CD711-A105-4913-849A-7EA1368A65D2}" type="sibTrans" cxnId="{7CBBF6C4-B8A0-4251-84C7-B7F5BFCDF6F9}">
      <dgm:prSet/>
      <dgm:spPr/>
      <dgm:t>
        <a:bodyPr/>
        <a:lstStyle/>
        <a:p>
          <a:endParaRPr lang="hr-HR"/>
        </a:p>
      </dgm:t>
    </dgm:pt>
    <dgm:pt modelId="{2884F353-F7C3-4F67-905E-5E140A728081}">
      <dgm:prSet phldrT="[Text]"/>
      <dgm:spPr/>
      <dgm:t>
        <a:bodyPr/>
        <a:lstStyle/>
        <a:p>
          <a:r>
            <a:rPr lang="hr-HR" dirty="0" smtClean="0"/>
            <a:t>2. godina</a:t>
          </a:r>
          <a:endParaRPr lang="hr-HR" dirty="0"/>
        </a:p>
      </dgm:t>
    </dgm:pt>
    <dgm:pt modelId="{AD0E0F41-CB82-430E-9F96-937899A312B6}" type="parTrans" cxnId="{FAA2B37A-F256-4D52-803F-B0E22530A03D}">
      <dgm:prSet/>
      <dgm:spPr/>
      <dgm:t>
        <a:bodyPr/>
        <a:lstStyle/>
        <a:p>
          <a:endParaRPr lang="hr-HR"/>
        </a:p>
      </dgm:t>
    </dgm:pt>
    <dgm:pt modelId="{C5EB7E56-0B00-4823-8CDB-F097BB6D126C}" type="sibTrans" cxnId="{FAA2B37A-F256-4D52-803F-B0E22530A03D}">
      <dgm:prSet/>
      <dgm:spPr/>
      <dgm:t>
        <a:bodyPr/>
        <a:lstStyle/>
        <a:p>
          <a:endParaRPr lang="hr-HR"/>
        </a:p>
      </dgm:t>
    </dgm:pt>
    <dgm:pt modelId="{3B4EE2E6-8CD4-47C6-BF4D-3CAA343EBDC0}">
      <dgm:prSet phldrT="[Text]"/>
      <dgm:spPr/>
      <dgm:t>
        <a:bodyPr/>
        <a:lstStyle/>
        <a:p>
          <a:r>
            <a:rPr lang="hr-HR" dirty="0" smtClean="0"/>
            <a:t>3. godina</a:t>
          </a:r>
          <a:endParaRPr lang="hr-HR" dirty="0"/>
        </a:p>
      </dgm:t>
    </dgm:pt>
    <dgm:pt modelId="{91E8E60F-E3B3-4B25-8DEB-4C0EA7ACFD57}" type="parTrans" cxnId="{323440CD-5299-46A9-A6E4-C03438DD128F}">
      <dgm:prSet/>
      <dgm:spPr/>
      <dgm:t>
        <a:bodyPr/>
        <a:lstStyle/>
        <a:p>
          <a:endParaRPr lang="hr-HR"/>
        </a:p>
      </dgm:t>
    </dgm:pt>
    <dgm:pt modelId="{6CE7F5A5-125E-452C-8C0B-048BF6981E37}" type="sibTrans" cxnId="{323440CD-5299-46A9-A6E4-C03438DD128F}">
      <dgm:prSet/>
      <dgm:spPr/>
      <dgm:t>
        <a:bodyPr/>
        <a:lstStyle/>
        <a:p>
          <a:endParaRPr lang="hr-HR"/>
        </a:p>
      </dgm:t>
    </dgm:pt>
    <dgm:pt modelId="{35CD0FBC-FB0E-4504-B38D-C3C75BA8A731}">
      <dgm:prSet phldrT="[Text]"/>
      <dgm:spPr/>
      <dgm:t>
        <a:bodyPr/>
        <a:lstStyle/>
        <a:p>
          <a:r>
            <a:rPr lang="hr-HR" dirty="0" smtClean="0"/>
            <a:t>4. godina</a:t>
          </a:r>
          <a:endParaRPr lang="hr-HR" dirty="0"/>
        </a:p>
      </dgm:t>
    </dgm:pt>
    <dgm:pt modelId="{B3625D39-2F01-4AE5-AD5F-6AB18FF72F96}" type="parTrans" cxnId="{098E8130-6B11-46E6-9576-30A246F4B0A8}">
      <dgm:prSet/>
      <dgm:spPr/>
      <dgm:t>
        <a:bodyPr/>
        <a:lstStyle/>
        <a:p>
          <a:endParaRPr lang="hr-HR"/>
        </a:p>
      </dgm:t>
    </dgm:pt>
    <dgm:pt modelId="{91DACFEF-99CB-46D7-8794-836CAD877289}" type="sibTrans" cxnId="{098E8130-6B11-46E6-9576-30A246F4B0A8}">
      <dgm:prSet/>
      <dgm:spPr/>
      <dgm:t>
        <a:bodyPr/>
        <a:lstStyle/>
        <a:p>
          <a:endParaRPr lang="hr-HR"/>
        </a:p>
      </dgm:t>
    </dgm:pt>
    <dgm:pt modelId="{4817D71E-DA4B-4196-98D3-FAA1ADC4E60A}">
      <dgm:prSet phldrT="[Text]"/>
      <dgm:spPr/>
      <dgm:t>
        <a:bodyPr/>
        <a:lstStyle/>
        <a:p>
          <a:r>
            <a:rPr lang="hr-HR" dirty="0" smtClean="0"/>
            <a:t>5. godina</a:t>
          </a:r>
          <a:endParaRPr lang="hr-HR" dirty="0"/>
        </a:p>
      </dgm:t>
    </dgm:pt>
    <dgm:pt modelId="{F76C9A3C-EB1B-4F8D-972A-EA46CA19A04D}" type="parTrans" cxnId="{1E654C68-A400-47D2-84B7-048727677627}">
      <dgm:prSet/>
      <dgm:spPr/>
      <dgm:t>
        <a:bodyPr/>
        <a:lstStyle/>
        <a:p>
          <a:endParaRPr lang="hr-HR"/>
        </a:p>
      </dgm:t>
    </dgm:pt>
    <dgm:pt modelId="{1F64B35E-4F7F-4939-B281-A375A52CDA10}" type="sibTrans" cxnId="{1E654C68-A400-47D2-84B7-048727677627}">
      <dgm:prSet/>
      <dgm:spPr/>
      <dgm:t>
        <a:bodyPr/>
        <a:lstStyle/>
        <a:p>
          <a:endParaRPr lang="hr-HR"/>
        </a:p>
      </dgm:t>
    </dgm:pt>
    <dgm:pt modelId="{71FEA654-CC38-4109-A3F5-711444932659}">
      <dgm:prSet/>
      <dgm:spPr/>
      <dgm:t>
        <a:bodyPr/>
        <a:lstStyle/>
        <a:p>
          <a:r>
            <a:rPr lang="hr-HR" smtClean="0"/>
            <a:t>Pravni modul</a:t>
          </a:r>
          <a:endParaRPr lang="hr-HR"/>
        </a:p>
      </dgm:t>
    </dgm:pt>
    <dgm:pt modelId="{61539057-650C-4ED2-A379-00D49CBB9357}" type="parTrans" cxnId="{A769295E-534A-4B9F-8352-CD606A5B209C}">
      <dgm:prSet/>
      <dgm:spPr/>
      <dgm:t>
        <a:bodyPr/>
        <a:lstStyle/>
        <a:p>
          <a:endParaRPr lang="hr-HR"/>
        </a:p>
      </dgm:t>
    </dgm:pt>
    <dgm:pt modelId="{E48DC561-288E-45E0-9DEC-E62B8DA974A6}" type="sibTrans" cxnId="{A769295E-534A-4B9F-8352-CD606A5B209C}">
      <dgm:prSet/>
      <dgm:spPr/>
      <dgm:t>
        <a:bodyPr/>
        <a:lstStyle/>
        <a:p>
          <a:endParaRPr lang="hr-HR"/>
        </a:p>
      </dgm:t>
    </dgm:pt>
    <dgm:pt modelId="{F1DCF94C-2767-4642-8488-43D64A2FB9A9}">
      <dgm:prSet/>
      <dgm:spPr/>
      <dgm:t>
        <a:bodyPr/>
        <a:lstStyle/>
        <a:p>
          <a:r>
            <a:rPr lang="hr-HR" smtClean="0"/>
            <a:t>Ekonomski modul</a:t>
          </a:r>
          <a:endParaRPr lang="hr-HR"/>
        </a:p>
      </dgm:t>
    </dgm:pt>
    <dgm:pt modelId="{50F47ED3-4740-42FA-B2E3-D2A4EF8856AC}" type="parTrans" cxnId="{4DF83280-1EB2-4BA5-96C5-ACDE97FCCBF7}">
      <dgm:prSet/>
      <dgm:spPr/>
      <dgm:t>
        <a:bodyPr/>
        <a:lstStyle/>
        <a:p>
          <a:endParaRPr lang="hr-HR"/>
        </a:p>
      </dgm:t>
    </dgm:pt>
    <dgm:pt modelId="{DCA22A4C-111B-4301-8296-D030DB3FE80E}" type="sibTrans" cxnId="{4DF83280-1EB2-4BA5-96C5-ACDE97FCCBF7}">
      <dgm:prSet/>
      <dgm:spPr/>
      <dgm:t>
        <a:bodyPr/>
        <a:lstStyle/>
        <a:p>
          <a:endParaRPr lang="hr-HR"/>
        </a:p>
      </dgm:t>
    </dgm:pt>
    <dgm:pt modelId="{BA6758BC-22EF-436E-A151-6B3ED182F673}">
      <dgm:prSet/>
      <dgm:spPr/>
      <dgm:t>
        <a:bodyPr/>
        <a:lstStyle/>
        <a:p>
          <a:r>
            <a:rPr lang="hr-HR" dirty="0" smtClean="0"/>
            <a:t>Praksa u zemlji ili inozemstvu (</a:t>
          </a:r>
          <a:r>
            <a:rPr lang="hr-HR" dirty="0" err="1" smtClean="0"/>
            <a:t>Erasmus</a:t>
          </a:r>
          <a:r>
            <a:rPr lang="hr-HR" dirty="0" smtClean="0"/>
            <a:t>)</a:t>
          </a:r>
          <a:endParaRPr lang="hr-HR" dirty="0"/>
        </a:p>
      </dgm:t>
    </dgm:pt>
    <dgm:pt modelId="{6EFDB8E8-D3D6-4AF9-A128-0830D2597EE0}" type="parTrans" cxnId="{C0582461-6A94-4325-A2B3-E43FD147B18F}">
      <dgm:prSet/>
      <dgm:spPr/>
      <dgm:t>
        <a:bodyPr/>
        <a:lstStyle/>
        <a:p>
          <a:endParaRPr lang="hr-HR"/>
        </a:p>
      </dgm:t>
    </dgm:pt>
    <dgm:pt modelId="{3ED89ADD-AB4E-4FAF-8934-ABFFC1597882}" type="sibTrans" cxnId="{C0582461-6A94-4325-A2B3-E43FD147B18F}">
      <dgm:prSet/>
      <dgm:spPr/>
      <dgm:t>
        <a:bodyPr/>
        <a:lstStyle/>
        <a:p>
          <a:endParaRPr lang="hr-HR"/>
        </a:p>
      </dgm:t>
    </dgm:pt>
    <dgm:pt modelId="{95545F1E-CDC3-4040-9C81-3A75EE06AD68}">
      <dgm:prSet/>
      <dgm:spPr/>
      <dgm:t>
        <a:bodyPr/>
        <a:lstStyle/>
        <a:p>
          <a:r>
            <a:rPr lang="hr-HR" dirty="0" smtClean="0"/>
            <a:t>Burza mentora i poduzetnika s polaznicima</a:t>
          </a:r>
          <a:endParaRPr lang="hr-HR" dirty="0"/>
        </a:p>
      </dgm:t>
    </dgm:pt>
    <dgm:pt modelId="{5388A579-59F0-4872-BCE8-E98F30CA0411}" type="parTrans" cxnId="{3FC10773-9C66-4838-B308-4FFACEDF603F}">
      <dgm:prSet/>
      <dgm:spPr/>
      <dgm:t>
        <a:bodyPr/>
        <a:lstStyle/>
        <a:p>
          <a:endParaRPr lang="hr-HR"/>
        </a:p>
      </dgm:t>
    </dgm:pt>
    <dgm:pt modelId="{BC6A9F7A-3528-482B-BB85-11B234BFC6F3}" type="sibTrans" cxnId="{3FC10773-9C66-4838-B308-4FFACEDF603F}">
      <dgm:prSet/>
      <dgm:spPr/>
      <dgm:t>
        <a:bodyPr/>
        <a:lstStyle/>
        <a:p>
          <a:endParaRPr lang="hr-HR"/>
        </a:p>
      </dgm:t>
    </dgm:pt>
    <dgm:pt modelId="{BAD9598F-1B25-4828-BA18-A6AD2918D276}">
      <dgm:prSet/>
      <dgm:spPr/>
      <dgm:t>
        <a:bodyPr/>
        <a:lstStyle/>
        <a:p>
          <a:r>
            <a:rPr lang="hr-HR" smtClean="0"/>
            <a:t>Tehnološko vijeće </a:t>
          </a:r>
          <a:endParaRPr lang="hr-HR"/>
        </a:p>
      </dgm:t>
    </dgm:pt>
    <dgm:pt modelId="{2B737F90-8442-4C2F-B067-26ACB72B333F}" type="parTrans" cxnId="{290162F8-55D8-416A-8879-4ADB29118392}">
      <dgm:prSet/>
      <dgm:spPr/>
      <dgm:t>
        <a:bodyPr/>
        <a:lstStyle/>
        <a:p>
          <a:endParaRPr lang="hr-HR"/>
        </a:p>
      </dgm:t>
    </dgm:pt>
    <dgm:pt modelId="{F3A155A7-77AD-4E25-BDD7-66F3E25DFC32}" type="sibTrans" cxnId="{290162F8-55D8-416A-8879-4ADB29118392}">
      <dgm:prSet/>
      <dgm:spPr/>
      <dgm:t>
        <a:bodyPr/>
        <a:lstStyle/>
        <a:p>
          <a:endParaRPr lang="hr-HR"/>
        </a:p>
      </dgm:t>
    </dgm:pt>
    <dgm:pt modelId="{C8A49C73-9773-4BE6-A6D5-57896D6A77AD}" type="pres">
      <dgm:prSet presAssocID="{37A210C0-4D41-4DD3-8823-F354D6DC00C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EAEA9DFA-04D9-4A21-8D03-98530DD0DC97}" type="pres">
      <dgm:prSet presAssocID="{069E2B08-14FE-4FF0-B0BB-8121FE880422}" presName="composite" presStyleCnt="0"/>
      <dgm:spPr/>
      <dgm:t>
        <a:bodyPr/>
        <a:lstStyle/>
        <a:p>
          <a:endParaRPr lang="hr-HR"/>
        </a:p>
      </dgm:t>
    </dgm:pt>
    <dgm:pt modelId="{21453622-5F9D-4990-8DE1-78B340C05466}" type="pres">
      <dgm:prSet presAssocID="{069E2B08-14FE-4FF0-B0BB-8121FE880422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A23F027-1AD1-4188-BDAB-A63F5066B2CB}" type="pres">
      <dgm:prSet presAssocID="{069E2B08-14FE-4FF0-B0BB-8121FE880422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C3E4920-E146-4E34-B1E1-02F2BBCC7F19}" type="pres">
      <dgm:prSet presAssocID="{994CD711-A105-4913-849A-7EA1368A65D2}" presName="sp" presStyleCnt="0"/>
      <dgm:spPr/>
      <dgm:t>
        <a:bodyPr/>
        <a:lstStyle/>
        <a:p>
          <a:endParaRPr lang="hr-HR"/>
        </a:p>
      </dgm:t>
    </dgm:pt>
    <dgm:pt modelId="{878E8067-195F-44E8-B174-5F23B44BBE1D}" type="pres">
      <dgm:prSet presAssocID="{2884F353-F7C3-4F67-905E-5E140A728081}" presName="composite" presStyleCnt="0"/>
      <dgm:spPr/>
      <dgm:t>
        <a:bodyPr/>
        <a:lstStyle/>
        <a:p>
          <a:endParaRPr lang="hr-HR"/>
        </a:p>
      </dgm:t>
    </dgm:pt>
    <dgm:pt modelId="{1B8183C6-6CF3-4CBD-9566-D0625D0148BE}" type="pres">
      <dgm:prSet presAssocID="{2884F353-F7C3-4F67-905E-5E140A728081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4F90662-FFF2-4E9A-A15F-A745FC047ECD}" type="pres">
      <dgm:prSet presAssocID="{2884F353-F7C3-4F67-905E-5E140A728081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A814014-6748-41A7-852E-0764B4F03DEF}" type="pres">
      <dgm:prSet presAssocID="{C5EB7E56-0B00-4823-8CDB-F097BB6D126C}" presName="sp" presStyleCnt="0"/>
      <dgm:spPr/>
      <dgm:t>
        <a:bodyPr/>
        <a:lstStyle/>
        <a:p>
          <a:endParaRPr lang="hr-HR"/>
        </a:p>
      </dgm:t>
    </dgm:pt>
    <dgm:pt modelId="{6B3E8DD7-58E2-45DF-B5D0-A01BC00A5967}" type="pres">
      <dgm:prSet presAssocID="{3B4EE2E6-8CD4-47C6-BF4D-3CAA343EBDC0}" presName="composite" presStyleCnt="0"/>
      <dgm:spPr/>
      <dgm:t>
        <a:bodyPr/>
        <a:lstStyle/>
        <a:p>
          <a:endParaRPr lang="hr-HR"/>
        </a:p>
      </dgm:t>
    </dgm:pt>
    <dgm:pt modelId="{5EFD2E65-0287-46C3-B472-DC4D8D751EEE}" type="pres">
      <dgm:prSet presAssocID="{3B4EE2E6-8CD4-47C6-BF4D-3CAA343EBDC0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86034AC-74F3-453B-B8BB-B1727F8AEB62}" type="pres">
      <dgm:prSet presAssocID="{3B4EE2E6-8CD4-47C6-BF4D-3CAA343EBDC0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5A2C596-6F78-4D54-871D-F20A2C2B579D}" type="pres">
      <dgm:prSet presAssocID="{6CE7F5A5-125E-452C-8C0B-048BF6981E37}" presName="sp" presStyleCnt="0"/>
      <dgm:spPr/>
      <dgm:t>
        <a:bodyPr/>
        <a:lstStyle/>
        <a:p>
          <a:endParaRPr lang="hr-HR"/>
        </a:p>
      </dgm:t>
    </dgm:pt>
    <dgm:pt modelId="{5205465E-5664-438F-9A34-9A44577093E4}" type="pres">
      <dgm:prSet presAssocID="{35CD0FBC-FB0E-4504-B38D-C3C75BA8A731}" presName="composite" presStyleCnt="0"/>
      <dgm:spPr/>
      <dgm:t>
        <a:bodyPr/>
        <a:lstStyle/>
        <a:p>
          <a:endParaRPr lang="hr-HR"/>
        </a:p>
      </dgm:t>
    </dgm:pt>
    <dgm:pt modelId="{F8537B0A-92FC-4674-885C-B20D1842F584}" type="pres">
      <dgm:prSet presAssocID="{35CD0FBC-FB0E-4504-B38D-C3C75BA8A731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3FBA586-7E07-49EE-BE2A-295EA7002242}" type="pres">
      <dgm:prSet presAssocID="{35CD0FBC-FB0E-4504-B38D-C3C75BA8A731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3CBACF9-25B2-4219-89BD-8D2B7A291276}" type="pres">
      <dgm:prSet presAssocID="{91DACFEF-99CB-46D7-8794-836CAD877289}" presName="sp" presStyleCnt="0"/>
      <dgm:spPr/>
      <dgm:t>
        <a:bodyPr/>
        <a:lstStyle/>
        <a:p>
          <a:endParaRPr lang="hr-HR"/>
        </a:p>
      </dgm:t>
    </dgm:pt>
    <dgm:pt modelId="{1CC968EE-3947-4EB3-8756-699F330E3509}" type="pres">
      <dgm:prSet presAssocID="{4817D71E-DA4B-4196-98D3-FAA1ADC4E60A}" presName="composite" presStyleCnt="0"/>
      <dgm:spPr/>
      <dgm:t>
        <a:bodyPr/>
        <a:lstStyle/>
        <a:p>
          <a:endParaRPr lang="hr-HR"/>
        </a:p>
      </dgm:t>
    </dgm:pt>
    <dgm:pt modelId="{FA759582-8220-41E1-A17C-A9F4B6CA7B24}" type="pres">
      <dgm:prSet presAssocID="{4817D71E-DA4B-4196-98D3-FAA1ADC4E60A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D854B72-B56D-4F21-A264-FBCD64858EC8}" type="pres">
      <dgm:prSet presAssocID="{4817D71E-DA4B-4196-98D3-FAA1ADC4E60A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C0582461-6A94-4325-A2B3-E43FD147B18F}" srcId="{3B4EE2E6-8CD4-47C6-BF4D-3CAA343EBDC0}" destId="{BA6758BC-22EF-436E-A151-6B3ED182F673}" srcOrd="0" destOrd="0" parTransId="{6EFDB8E8-D3D6-4AF9-A128-0830D2597EE0}" sibTransId="{3ED89ADD-AB4E-4FAF-8934-ABFFC1597882}"/>
    <dgm:cxn modelId="{FAA2B37A-F256-4D52-803F-B0E22530A03D}" srcId="{37A210C0-4D41-4DD3-8823-F354D6DC00CE}" destId="{2884F353-F7C3-4F67-905E-5E140A728081}" srcOrd="1" destOrd="0" parTransId="{AD0E0F41-CB82-430E-9F96-937899A312B6}" sibTransId="{C5EB7E56-0B00-4823-8CDB-F097BB6D126C}"/>
    <dgm:cxn modelId="{37B16AA3-6468-4C2C-84FD-9B19AB7A617E}" type="presOf" srcId="{BA6758BC-22EF-436E-A151-6B3ED182F673}" destId="{C86034AC-74F3-453B-B8BB-B1727F8AEB62}" srcOrd="0" destOrd="0" presId="urn:microsoft.com/office/officeart/2005/8/layout/chevron2"/>
    <dgm:cxn modelId="{6296A936-6F3E-4DCD-BEC1-32C0FB5EF13D}" type="presOf" srcId="{F1DCF94C-2767-4642-8488-43D64A2FB9A9}" destId="{D4F90662-FFF2-4E9A-A15F-A745FC047ECD}" srcOrd="0" destOrd="0" presId="urn:microsoft.com/office/officeart/2005/8/layout/chevron2"/>
    <dgm:cxn modelId="{52C78FC3-4D15-4A19-B39C-617E49F37597}" type="presOf" srcId="{2884F353-F7C3-4F67-905E-5E140A728081}" destId="{1B8183C6-6CF3-4CBD-9566-D0625D0148BE}" srcOrd="0" destOrd="0" presId="urn:microsoft.com/office/officeart/2005/8/layout/chevron2"/>
    <dgm:cxn modelId="{D9F48A10-BDF9-416C-A902-FD243E28065B}" type="presOf" srcId="{BAD9598F-1B25-4828-BA18-A6AD2918D276}" destId="{ED854B72-B56D-4F21-A264-FBCD64858EC8}" srcOrd="0" destOrd="0" presId="urn:microsoft.com/office/officeart/2005/8/layout/chevron2"/>
    <dgm:cxn modelId="{323440CD-5299-46A9-A6E4-C03438DD128F}" srcId="{37A210C0-4D41-4DD3-8823-F354D6DC00CE}" destId="{3B4EE2E6-8CD4-47C6-BF4D-3CAA343EBDC0}" srcOrd="2" destOrd="0" parTransId="{91E8E60F-E3B3-4B25-8DEB-4C0EA7ACFD57}" sibTransId="{6CE7F5A5-125E-452C-8C0B-048BF6981E37}"/>
    <dgm:cxn modelId="{4DF83280-1EB2-4BA5-96C5-ACDE97FCCBF7}" srcId="{2884F353-F7C3-4F67-905E-5E140A728081}" destId="{F1DCF94C-2767-4642-8488-43D64A2FB9A9}" srcOrd="0" destOrd="0" parTransId="{50F47ED3-4740-42FA-B2E3-D2A4EF8856AC}" sibTransId="{DCA22A4C-111B-4301-8296-D030DB3FE80E}"/>
    <dgm:cxn modelId="{7CBBF6C4-B8A0-4251-84C7-B7F5BFCDF6F9}" srcId="{37A210C0-4D41-4DD3-8823-F354D6DC00CE}" destId="{069E2B08-14FE-4FF0-B0BB-8121FE880422}" srcOrd="0" destOrd="0" parTransId="{937A9179-33BA-4295-BCE7-F3C1D07BB2E3}" sibTransId="{994CD711-A105-4913-849A-7EA1368A65D2}"/>
    <dgm:cxn modelId="{3385260E-8A47-4CAE-8701-7A8AF0B1C7A7}" type="presOf" srcId="{35CD0FBC-FB0E-4504-B38D-C3C75BA8A731}" destId="{F8537B0A-92FC-4674-885C-B20D1842F584}" srcOrd="0" destOrd="0" presId="urn:microsoft.com/office/officeart/2005/8/layout/chevron2"/>
    <dgm:cxn modelId="{96F4D067-AEA5-402D-8087-35B813CEB29B}" type="presOf" srcId="{069E2B08-14FE-4FF0-B0BB-8121FE880422}" destId="{21453622-5F9D-4990-8DE1-78B340C05466}" srcOrd="0" destOrd="0" presId="urn:microsoft.com/office/officeart/2005/8/layout/chevron2"/>
    <dgm:cxn modelId="{9D1D25F8-1539-4E37-A85D-15DFE8A93456}" type="presOf" srcId="{3B4EE2E6-8CD4-47C6-BF4D-3CAA343EBDC0}" destId="{5EFD2E65-0287-46C3-B472-DC4D8D751EEE}" srcOrd="0" destOrd="0" presId="urn:microsoft.com/office/officeart/2005/8/layout/chevron2"/>
    <dgm:cxn modelId="{9F566FBA-DD31-4F79-87D1-3BC5FA0F158D}" type="presOf" srcId="{71FEA654-CC38-4109-A3F5-711444932659}" destId="{9A23F027-1AD1-4188-BDAB-A63F5066B2CB}" srcOrd="0" destOrd="0" presId="urn:microsoft.com/office/officeart/2005/8/layout/chevron2"/>
    <dgm:cxn modelId="{3FC10773-9C66-4838-B308-4FFACEDF603F}" srcId="{35CD0FBC-FB0E-4504-B38D-C3C75BA8A731}" destId="{95545F1E-CDC3-4040-9C81-3A75EE06AD68}" srcOrd="0" destOrd="0" parTransId="{5388A579-59F0-4872-BCE8-E98F30CA0411}" sibTransId="{BC6A9F7A-3528-482B-BB85-11B234BFC6F3}"/>
    <dgm:cxn modelId="{E1B1FA72-5190-429B-90F3-3F70B2AAAE68}" type="presOf" srcId="{4817D71E-DA4B-4196-98D3-FAA1ADC4E60A}" destId="{FA759582-8220-41E1-A17C-A9F4B6CA7B24}" srcOrd="0" destOrd="0" presId="urn:microsoft.com/office/officeart/2005/8/layout/chevron2"/>
    <dgm:cxn modelId="{098E8130-6B11-46E6-9576-30A246F4B0A8}" srcId="{37A210C0-4D41-4DD3-8823-F354D6DC00CE}" destId="{35CD0FBC-FB0E-4504-B38D-C3C75BA8A731}" srcOrd="3" destOrd="0" parTransId="{B3625D39-2F01-4AE5-AD5F-6AB18FF72F96}" sibTransId="{91DACFEF-99CB-46D7-8794-836CAD877289}"/>
    <dgm:cxn modelId="{290162F8-55D8-416A-8879-4ADB29118392}" srcId="{4817D71E-DA4B-4196-98D3-FAA1ADC4E60A}" destId="{BAD9598F-1B25-4828-BA18-A6AD2918D276}" srcOrd="0" destOrd="0" parTransId="{2B737F90-8442-4C2F-B067-26ACB72B333F}" sibTransId="{F3A155A7-77AD-4E25-BDD7-66F3E25DFC32}"/>
    <dgm:cxn modelId="{1E654C68-A400-47D2-84B7-048727677627}" srcId="{37A210C0-4D41-4DD3-8823-F354D6DC00CE}" destId="{4817D71E-DA4B-4196-98D3-FAA1ADC4E60A}" srcOrd="4" destOrd="0" parTransId="{F76C9A3C-EB1B-4F8D-972A-EA46CA19A04D}" sibTransId="{1F64B35E-4F7F-4939-B281-A375A52CDA10}"/>
    <dgm:cxn modelId="{C42AEA61-F5BE-428C-82B7-281F4BE71F3C}" type="presOf" srcId="{95545F1E-CDC3-4040-9C81-3A75EE06AD68}" destId="{03FBA586-7E07-49EE-BE2A-295EA7002242}" srcOrd="0" destOrd="0" presId="urn:microsoft.com/office/officeart/2005/8/layout/chevron2"/>
    <dgm:cxn modelId="{A769295E-534A-4B9F-8352-CD606A5B209C}" srcId="{069E2B08-14FE-4FF0-B0BB-8121FE880422}" destId="{71FEA654-CC38-4109-A3F5-711444932659}" srcOrd="0" destOrd="0" parTransId="{61539057-650C-4ED2-A379-00D49CBB9357}" sibTransId="{E48DC561-288E-45E0-9DEC-E62B8DA974A6}"/>
    <dgm:cxn modelId="{F956FDAF-094F-4FB9-ADA1-63F709D1DE81}" type="presOf" srcId="{37A210C0-4D41-4DD3-8823-F354D6DC00CE}" destId="{C8A49C73-9773-4BE6-A6D5-57896D6A77AD}" srcOrd="0" destOrd="0" presId="urn:microsoft.com/office/officeart/2005/8/layout/chevron2"/>
    <dgm:cxn modelId="{C8095CA1-64B5-4D95-8FAA-E50EBD2C60D6}" type="presParOf" srcId="{C8A49C73-9773-4BE6-A6D5-57896D6A77AD}" destId="{EAEA9DFA-04D9-4A21-8D03-98530DD0DC97}" srcOrd="0" destOrd="0" presId="urn:microsoft.com/office/officeart/2005/8/layout/chevron2"/>
    <dgm:cxn modelId="{4C94945D-3DB2-4EBF-B280-F171DB2E02C7}" type="presParOf" srcId="{EAEA9DFA-04D9-4A21-8D03-98530DD0DC97}" destId="{21453622-5F9D-4990-8DE1-78B340C05466}" srcOrd="0" destOrd="0" presId="urn:microsoft.com/office/officeart/2005/8/layout/chevron2"/>
    <dgm:cxn modelId="{2E0CD772-860A-4A71-A877-2C44DB3A2D54}" type="presParOf" srcId="{EAEA9DFA-04D9-4A21-8D03-98530DD0DC97}" destId="{9A23F027-1AD1-4188-BDAB-A63F5066B2CB}" srcOrd="1" destOrd="0" presId="urn:microsoft.com/office/officeart/2005/8/layout/chevron2"/>
    <dgm:cxn modelId="{2FC910C9-F4F5-4A82-BCAB-744F93C1E7A0}" type="presParOf" srcId="{C8A49C73-9773-4BE6-A6D5-57896D6A77AD}" destId="{BC3E4920-E146-4E34-B1E1-02F2BBCC7F19}" srcOrd="1" destOrd="0" presId="urn:microsoft.com/office/officeart/2005/8/layout/chevron2"/>
    <dgm:cxn modelId="{4532D016-14BD-4C8A-BCA9-49FA60D976C5}" type="presParOf" srcId="{C8A49C73-9773-4BE6-A6D5-57896D6A77AD}" destId="{878E8067-195F-44E8-B174-5F23B44BBE1D}" srcOrd="2" destOrd="0" presId="urn:microsoft.com/office/officeart/2005/8/layout/chevron2"/>
    <dgm:cxn modelId="{3C9FAFCC-9E62-4B28-9473-08A5AD131F24}" type="presParOf" srcId="{878E8067-195F-44E8-B174-5F23B44BBE1D}" destId="{1B8183C6-6CF3-4CBD-9566-D0625D0148BE}" srcOrd="0" destOrd="0" presId="urn:microsoft.com/office/officeart/2005/8/layout/chevron2"/>
    <dgm:cxn modelId="{6D76FF62-C56C-4D0E-86D2-976A910221C1}" type="presParOf" srcId="{878E8067-195F-44E8-B174-5F23B44BBE1D}" destId="{D4F90662-FFF2-4E9A-A15F-A745FC047ECD}" srcOrd="1" destOrd="0" presId="urn:microsoft.com/office/officeart/2005/8/layout/chevron2"/>
    <dgm:cxn modelId="{4E644ECC-A20C-450B-89B4-4B8A77A38C68}" type="presParOf" srcId="{C8A49C73-9773-4BE6-A6D5-57896D6A77AD}" destId="{BA814014-6748-41A7-852E-0764B4F03DEF}" srcOrd="3" destOrd="0" presId="urn:microsoft.com/office/officeart/2005/8/layout/chevron2"/>
    <dgm:cxn modelId="{EEA8935C-1DF7-4F36-A85C-2E8BB83E067D}" type="presParOf" srcId="{C8A49C73-9773-4BE6-A6D5-57896D6A77AD}" destId="{6B3E8DD7-58E2-45DF-B5D0-A01BC00A5967}" srcOrd="4" destOrd="0" presId="urn:microsoft.com/office/officeart/2005/8/layout/chevron2"/>
    <dgm:cxn modelId="{B2DABEF0-942C-4428-A903-1D5AD7835926}" type="presParOf" srcId="{6B3E8DD7-58E2-45DF-B5D0-A01BC00A5967}" destId="{5EFD2E65-0287-46C3-B472-DC4D8D751EEE}" srcOrd="0" destOrd="0" presId="urn:microsoft.com/office/officeart/2005/8/layout/chevron2"/>
    <dgm:cxn modelId="{245462D7-768B-4BD9-95D6-D308A6461562}" type="presParOf" srcId="{6B3E8DD7-58E2-45DF-B5D0-A01BC00A5967}" destId="{C86034AC-74F3-453B-B8BB-B1727F8AEB62}" srcOrd="1" destOrd="0" presId="urn:microsoft.com/office/officeart/2005/8/layout/chevron2"/>
    <dgm:cxn modelId="{24B6EFE4-2C9B-4601-AEA7-DEA21752EE7E}" type="presParOf" srcId="{C8A49C73-9773-4BE6-A6D5-57896D6A77AD}" destId="{C5A2C596-6F78-4D54-871D-F20A2C2B579D}" srcOrd="5" destOrd="0" presId="urn:microsoft.com/office/officeart/2005/8/layout/chevron2"/>
    <dgm:cxn modelId="{CCC71CF1-5A32-4D69-9758-632711951D14}" type="presParOf" srcId="{C8A49C73-9773-4BE6-A6D5-57896D6A77AD}" destId="{5205465E-5664-438F-9A34-9A44577093E4}" srcOrd="6" destOrd="0" presId="urn:microsoft.com/office/officeart/2005/8/layout/chevron2"/>
    <dgm:cxn modelId="{1FB36206-3553-451D-BCF5-29A332A4EBE0}" type="presParOf" srcId="{5205465E-5664-438F-9A34-9A44577093E4}" destId="{F8537B0A-92FC-4674-885C-B20D1842F584}" srcOrd="0" destOrd="0" presId="urn:microsoft.com/office/officeart/2005/8/layout/chevron2"/>
    <dgm:cxn modelId="{2A23BD02-9794-4C0D-937F-9E957B2E7D49}" type="presParOf" srcId="{5205465E-5664-438F-9A34-9A44577093E4}" destId="{03FBA586-7E07-49EE-BE2A-295EA7002242}" srcOrd="1" destOrd="0" presId="urn:microsoft.com/office/officeart/2005/8/layout/chevron2"/>
    <dgm:cxn modelId="{EAEF77A7-5221-4E45-8DEF-6FEF855E7FFB}" type="presParOf" srcId="{C8A49C73-9773-4BE6-A6D5-57896D6A77AD}" destId="{83CBACF9-25B2-4219-89BD-8D2B7A291276}" srcOrd="7" destOrd="0" presId="urn:microsoft.com/office/officeart/2005/8/layout/chevron2"/>
    <dgm:cxn modelId="{A2D4095B-2933-49DB-BC9A-F57B4AE7AF3E}" type="presParOf" srcId="{C8A49C73-9773-4BE6-A6D5-57896D6A77AD}" destId="{1CC968EE-3947-4EB3-8756-699F330E3509}" srcOrd="8" destOrd="0" presId="urn:microsoft.com/office/officeart/2005/8/layout/chevron2"/>
    <dgm:cxn modelId="{2377FE3E-6717-4601-9A33-2221DE41B166}" type="presParOf" srcId="{1CC968EE-3947-4EB3-8756-699F330E3509}" destId="{FA759582-8220-41E1-A17C-A9F4B6CA7B24}" srcOrd="0" destOrd="0" presId="urn:microsoft.com/office/officeart/2005/8/layout/chevron2"/>
    <dgm:cxn modelId="{27227F51-6E98-493D-923A-397F8ACBE0AB}" type="presParOf" srcId="{1CC968EE-3947-4EB3-8756-699F330E3509}" destId="{ED854B72-B56D-4F21-A264-FBCD64858EC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453622-5F9D-4990-8DE1-78B340C05466}">
      <dsp:nvSpPr>
        <dsp:cNvPr id="0" name=""/>
        <dsp:cNvSpPr/>
      </dsp:nvSpPr>
      <dsp:spPr>
        <a:xfrm rot="5400000">
          <a:off x="-147277" y="149085"/>
          <a:ext cx="981850" cy="687295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1. godina</a:t>
          </a:r>
          <a:endParaRPr lang="hr-HR" sz="1300" kern="1200" dirty="0"/>
        </a:p>
      </dsp:txBody>
      <dsp:txXfrm rot="-5400000">
        <a:off x="1" y="345456"/>
        <a:ext cx="687295" cy="294555"/>
      </dsp:txXfrm>
    </dsp:sp>
    <dsp:sp modelId="{9A23F027-1AD1-4188-BDAB-A63F5066B2CB}">
      <dsp:nvSpPr>
        <dsp:cNvPr id="0" name=""/>
        <dsp:cNvSpPr/>
      </dsp:nvSpPr>
      <dsp:spPr>
        <a:xfrm rot="5400000">
          <a:off x="4157043" y="-3467939"/>
          <a:ext cx="638202" cy="75776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3100" kern="1200" smtClean="0"/>
            <a:t>Pravni modul</a:t>
          </a:r>
          <a:endParaRPr lang="hr-HR" sz="3100" kern="1200"/>
        </a:p>
      </dsp:txBody>
      <dsp:txXfrm rot="-5400000">
        <a:off x="687295" y="32963"/>
        <a:ext cx="7546544" cy="575894"/>
      </dsp:txXfrm>
    </dsp:sp>
    <dsp:sp modelId="{1B8183C6-6CF3-4CBD-9566-D0625D0148BE}">
      <dsp:nvSpPr>
        <dsp:cNvPr id="0" name=""/>
        <dsp:cNvSpPr/>
      </dsp:nvSpPr>
      <dsp:spPr>
        <a:xfrm rot="5400000">
          <a:off x="-147277" y="1012448"/>
          <a:ext cx="981850" cy="687295"/>
        </a:xfrm>
        <a:prstGeom prst="chevron">
          <a:avLst/>
        </a:prstGeom>
        <a:solidFill>
          <a:schemeClr val="accent1">
            <a:shade val="80000"/>
            <a:hueOff val="102577"/>
            <a:satOff val="2409"/>
            <a:lumOff val="6818"/>
            <a:alphaOff val="0"/>
          </a:schemeClr>
        </a:solidFill>
        <a:ln w="15875" cap="rnd" cmpd="sng" algn="ctr">
          <a:solidFill>
            <a:schemeClr val="accent1">
              <a:shade val="80000"/>
              <a:hueOff val="102577"/>
              <a:satOff val="2409"/>
              <a:lumOff val="68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2. godina</a:t>
          </a:r>
          <a:endParaRPr lang="hr-HR" sz="1300" kern="1200" dirty="0"/>
        </a:p>
      </dsp:txBody>
      <dsp:txXfrm rot="-5400000">
        <a:off x="1" y="1208819"/>
        <a:ext cx="687295" cy="294555"/>
      </dsp:txXfrm>
    </dsp:sp>
    <dsp:sp modelId="{D4F90662-FFF2-4E9A-A15F-A745FC047ECD}">
      <dsp:nvSpPr>
        <dsp:cNvPr id="0" name=""/>
        <dsp:cNvSpPr/>
      </dsp:nvSpPr>
      <dsp:spPr>
        <a:xfrm rot="5400000">
          <a:off x="4157043" y="-2604576"/>
          <a:ext cx="638202" cy="75776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102577"/>
              <a:satOff val="2409"/>
              <a:lumOff val="68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3100" kern="1200" smtClean="0"/>
            <a:t>Ekonomski modul</a:t>
          </a:r>
          <a:endParaRPr lang="hr-HR" sz="3100" kern="1200"/>
        </a:p>
      </dsp:txBody>
      <dsp:txXfrm rot="-5400000">
        <a:off x="687295" y="896326"/>
        <a:ext cx="7546544" cy="575894"/>
      </dsp:txXfrm>
    </dsp:sp>
    <dsp:sp modelId="{5EFD2E65-0287-46C3-B472-DC4D8D751EEE}">
      <dsp:nvSpPr>
        <dsp:cNvPr id="0" name=""/>
        <dsp:cNvSpPr/>
      </dsp:nvSpPr>
      <dsp:spPr>
        <a:xfrm rot="5400000">
          <a:off x="-147277" y="1875811"/>
          <a:ext cx="981850" cy="687295"/>
        </a:xfrm>
        <a:prstGeom prst="chevron">
          <a:avLst/>
        </a:prstGeom>
        <a:solidFill>
          <a:schemeClr val="accent1">
            <a:shade val="80000"/>
            <a:hueOff val="205154"/>
            <a:satOff val="4818"/>
            <a:lumOff val="13635"/>
            <a:alphaOff val="0"/>
          </a:schemeClr>
        </a:solidFill>
        <a:ln w="15875" cap="rnd" cmpd="sng" algn="ctr">
          <a:solidFill>
            <a:schemeClr val="accent1">
              <a:shade val="80000"/>
              <a:hueOff val="205154"/>
              <a:satOff val="4818"/>
              <a:lumOff val="136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3. godina</a:t>
          </a:r>
          <a:endParaRPr lang="hr-HR" sz="1300" kern="1200" dirty="0"/>
        </a:p>
      </dsp:txBody>
      <dsp:txXfrm rot="-5400000">
        <a:off x="1" y="2072182"/>
        <a:ext cx="687295" cy="294555"/>
      </dsp:txXfrm>
    </dsp:sp>
    <dsp:sp modelId="{C86034AC-74F3-453B-B8BB-B1727F8AEB62}">
      <dsp:nvSpPr>
        <dsp:cNvPr id="0" name=""/>
        <dsp:cNvSpPr/>
      </dsp:nvSpPr>
      <dsp:spPr>
        <a:xfrm rot="5400000">
          <a:off x="4157043" y="-1741214"/>
          <a:ext cx="638202" cy="75776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205154"/>
              <a:satOff val="4818"/>
              <a:lumOff val="136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3100" kern="1200" dirty="0" smtClean="0"/>
            <a:t>Praksa u zemlji ili inozemstvu (</a:t>
          </a:r>
          <a:r>
            <a:rPr lang="hr-HR" sz="3100" kern="1200" dirty="0" err="1" smtClean="0"/>
            <a:t>Erasmus</a:t>
          </a:r>
          <a:r>
            <a:rPr lang="hr-HR" sz="3100" kern="1200" dirty="0" smtClean="0"/>
            <a:t>)</a:t>
          </a:r>
          <a:endParaRPr lang="hr-HR" sz="3100" kern="1200" dirty="0"/>
        </a:p>
      </dsp:txBody>
      <dsp:txXfrm rot="-5400000">
        <a:off x="687295" y="1759688"/>
        <a:ext cx="7546544" cy="575894"/>
      </dsp:txXfrm>
    </dsp:sp>
    <dsp:sp modelId="{F8537B0A-92FC-4674-885C-B20D1842F584}">
      <dsp:nvSpPr>
        <dsp:cNvPr id="0" name=""/>
        <dsp:cNvSpPr/>
      </dsp:nvSpPr>
      <dsp:spPr>
        <a:xfrm rot="5400000">
          <a:off x="-147277" y="2739174"/>
          <a:ext cx="981850" cy="687295"/>
        </a:xfrm>
        <a:prstGeom prst="chevron">
          <a:avLst/>
        </a:prstGeom>
        <a:solidFill>
          <a:schemeClr val="accent1">
            <a:shade val="80000"/>
            <a:hueOff val="307730"/>
            <a:satOff val="7226"/>
            <a:lumOff val="20453"/>
            <a:alphaOff val="0"/>
          </a:schemeClr>
        </a:solidFill>
        <a:ln w="15875" cap="rnd" cmpd="sng" algn="ctr">
          <a:solidFill>
            <a:schemeClr val="accent1">
              <a:shade val="80000"/>
              <a:hueOff val="307730"/>
              <a:satOff val="7226"/>
              <a:lumOff val="204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4. godina</a:t>
          </a:r>
          <a:endParaRPr lang="hr-HR" sz="1300" kern="1200" dirty="0"/>
        </a:p>
      </dsp:txBody>
      <dsp:txXfrm rot="-5400000">
        <a:off x="1" y="2935545"/>
        <a:ext cx="687295" cy="294555"/>
      </dsp:txXfrm>
    </dsp:sp>
    <dsp:sp modelId="{03FBA586-7E07-49EE-BE2A-295EA7002242}">
      <dsp:nvSpPr>
        <dsp:cNvPr id="0" name=""/>
        <dsp:cNvSpPr/>
      </dsp:nvSpPr>
      <dsp:spPr>
        <a:xfrm rot="5400000">
          <a:off x="4157043" y="-877851"/>
          <a:ext cx="638202" cy="75776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307730"/>
              <a:satOff val="7226"/>
              <a:lumOff val="204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3100" kern="1200" dirty="0" smtClean="0"/>
            <a:t>Burza mentora i poduzetnika s polaznicima</a:t>
          </a:r>
          <a:endParaRPr lang="hr-HR" sz="3100" kern="1200" dirty="0"/>
        </a:p>
      </dsp:txBody>
      <dsp:txXfrm rot="-5400000">
        <a:off x="687295" y="2623051"/>
        <a:ext cx="7546544" cy="575894"/>
      </dsp:txXfrm>
    </dsp:sp>
    <dsp:sp modelId="{FA759582-8220-41E1-A17C-A9F4B6CA7B24}">
      <dsp:nvSpPr>
        <dsp:cNvPr id="0" name=""/>
        <dsp:cNvSpPr/>
      </dsp:nvSpPr>
      <dsp:spPr>
        <a:xfrm rot="5400000">
          <a:off x="-147277" y="3602536"/>
          <a:ext cx="981850" cy="687295"/>
        </a:xfrm>
        <a:prstGeom prst="chevron">
          <a:avLst/>
        </a:prstGeom>
        <a:solidFill>
          <a:schemeClr val="accent1">
            <a:shade val="80000"/>
            <a:hueOff val="410307"/>
            <a:satOff val="9635"/>
            <a:lumOff val="27270"/>
            <a:alphaOff val="0"/>
          </a:schemeClr>
        </a:solidFill>
        <a:ln w="15875" cap="rnd" cmpd="sng" algn="ctr">
          <a:solidFill>
            <a:schemeClr val="accent1">
              <a:shade val="80000"/>
              <a:hueOff val="410307"/>
              <a:satOff val="9635"/>
              <a:lumOff val="272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5. godina</a:t>
          </a:r>
          <a:endParaRPr lang="hr-HR" sz="1300" kern="1200" dirty="0"/>
        </a:p>
      </dsp:txBody>
      <dsp:txXfrm rot="-5400000">
        <a:off x="1" y="3798907"/>
        <a:ext cx="687295" cy="294555"/>
      </dsp:txXfrm>
    </dsp:sp>
    <dsp:sp modelId="{ED854B72-B56D-4F21-A264-FBCD64858EC8}">
      <dsp:nvSpPr>
        <dsp:cNvPr id="0" name=""/>
        <dsp:cNvSpPr/>
      </dsp:nvSpPr>
      <dsp:spPr>
        <a:xfrm rot="5400000">
          <a:off x="4157043" y="-14488"/>
          <a:ext cx="638202" cy="75776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410307"/>
              <a:satOff val="9635"/>
              <a:lumOff val="272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3100" kern="1200" smtClean="0"/>
            <a:t>Tehnološko vijeće </a:t>
          </a:r>
          <a:endParaRPr lang="hr-HR" sz="3100" kern="1200"/>
        </a:p>
      </dsp:txBody>
      <dsp:txXfrm rot="-5400000">
        <a:off x="687295" y="3486414"/>
        <a:ext cx="7546544" cy="5758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46100" y="-4763"/>
            <a:ext cx="5014913" cy="6862763"/>
            <a:chOff x="2928938" y="-4763"/>
            <a:chExt cx="5014912" cy="6862763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>
                <a:gd name="T0" fmla="*/ 0 w 670"/>
                <a:gd name="T1" fmla="*/ 0 h 1753"/>
                <a:gd name="T2" fmla="*/ 670 w 670"/>
                <a:gd name="T3" fmla="*/ 1753 h 1753"/>
              </a:gdLst>
              <a:ahLst/>
              <a:cxnLst>
                <a:cxn ang="0">
                  <a:pos x="0" y="1696"/>
                </a:cxn>
                <a:cxn ang="0">
                  <a:pos x="225" y="1753"/>
                </a:cxn>
                <a:cxn ang="0">
                  <a:pos x="670" y="0"/>
                </a:cxn>
                <a:cxn ang="0">
                  <a:pos x="430" y="0"/>
                </a:cxn>
                <a:cxn ang="0">
                  <a:pos x="0" y="1696"/>
                </a:cxn>
              </a:cxnLst>
              <a:rect l="T0" t="T1" r="T2" b="T3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Latn-CS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928938" y="-4763"/>
              <a:ext cx="1035050" cy="2673351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9"/>
            <p:cNvSpPr/>
            <p:nvPr/>
          </p:nvSpPr>
          <p:spPr bwMode="auto">
            <a:xfrm>
              <a:off x="2928938" y="2582863"/>
              <a:ext cx="2693987" cy="4275137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10"/>
            <p:cNvSpPr/>
            <p:nvPr/>
          </p:nvSpPr>
          <p:spPr bwMode="auto">
            <a:xfrm>
              <a:off x="3371851" y="2692400"/>
              <a:ext cx="3332161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1"/>
            <p:cNvSpPr/>
            <p:nvPr/>
          </p:nvSpPr>
          <p:spPr bwMode="auto">
            <a:xfrm>
              <a:off x="3367088" y="2687638"/>
              <a:ext cx="4576762" cy="4170362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2"/>
            <p:cNvSpPr/>
            <p:nvPr/>
          </p:nvSpPr>
          <p:spPr bwMode="auto">
            <a:xfrm>
              <a:off x="2928938" y="2578100"/>
              <a:ext cx="3584574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00C3D-3B42-452E-839D-8CF46AC5DB63}" type="datetimeFigureOut">
              <a:rPr lang="hr-HR"/>
              <a:pPr>
                <a:defRPr/>
              </a:pPr>
              <a:t>4.2.2015.</a:t>
            </a:fld>
            <a:endParaRPr lang="hr-H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3" y="5883275"/>
            <a:ext cx="4324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D7936-B4C5-4213-ABCA-145FCE0116C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0FBAD-D6EC-4C9F-BBBA-70C44DD5C4F3}" type="datetimeFigureOut">
              <a:rPr lang="hr-HR"/>
              <a:pPr>
                <a:defRPr/>
              </a:pPr>
              <a:t>4.2.2015.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8FD19-CA9C-489F-A3D6-597A70A0FDC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60006-B0DD-4B8D-BE1D-F109D9C90D1C}" type="datetimeFigureOut">
              <a:rPr lang="hr-HR"/>
              <a:pPr>
                <a:defRPr/>
              </a:pPr>
              <a:t>4.2.2015.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7DA1F-375A-4470-BBBF-4DCF34F2183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2787A-73F0-4B68-A5F6-84DFC6920C75}" type="datetimeFigureOut">
              <a:rPr lang="hr-HR"/>
              <a:pPr>
                <a:defRPr/>
              </a:pPr>
              <a:t>4.2.2015.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43E01-92F7-4974-AA26-4600CCB23F2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A13BF-5C48-44F1-8D52-3A26B0CFA9AE}" type="datetimeFigureOut">
              <a:rPr lang="hr-HR"/>
              <a:pPr>
                <a:defRPr/>
              </a:pPr>
              <a:t>4.2.2015.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99DAF-B8CF-4A08-ADCD-78F3B5867BA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66D33-7B3E-467A-846A-D1E004560C82}" type="datetimeFigureOut">
              <a:rPr lang="hr-HR"/>
              <a:pPr>
                <a:defRPr/>
              </a:pPr>
              <a:t>4.2.2015.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7AB51-41E9-43D2-816C-B94B16D6DC4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F1FD9-8F9E-441C-B2EF-B70E87B969B3}" type="datetimeFigureOut">
              <a:rPr lang="hr-HR"/>
              <a:pPr>
                <a:defRPr/>
              </a:pPr>
              <a:t>4.2.2015.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B9B8B-B00F-45BE-A573-2BA3740F742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DE632-BBCE-441A-A253-9DC3D39B7F06}" type="datetimeFigureOut">
              <a:rPr lang="hr-HR"/>
              <a:pPr>
                <a:defRPr/>
              </a:pPr>
              <a:t>4.2.2015.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4B3DD-8192-4E47-83D4-1B371698019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3C2CF-8249-4863-9DF1-3DDE8204611B}" type="datetimeFigureOut">
              <a:rPr lang="hr-HR"/>
              <a:pPr>
                <a:defRPr/>
              </a:pPr>
              <a:t>4.2.2015.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45AA3-2A7B-4DBD-A539-AB277065499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64E68-23EC-4165-B495-356CBB8C9ED8}" type="datetimeFigureOut">
              <a:rPr lang="hr-HR"/>
              <a:pPr>
                <a:defRPr/>
              </a:pPr>
              <a:t>4.2.2015.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2163" y="5867400"/>
            <a:ext cx="5508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9799D-04B2-43E4-9155-46FB9747289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5565A-7BFE-4CAB-8B3A-32C7BC87D188}" type="datetimeFigureOut">
              <a:rPr lang="hr-HR"/>
              <a:pPr>
                <a:defRPr/>
              </a:pPr>
              <a:t>4.2.2015.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43426-8360-49FF-BCD6-66781033C11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14801-09C7-4F18-9A32-0AD97B438F4F}" type="datetimeFigureOut">
              <a:rPr lang="hr-HR"/>
              <a:pPr>
                <a:defRPr/>
              </a:pPr>
              <a:t>4.2.2015.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1E94A-8991-4008-9F3A-5EBCB2B7640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7EDB2-FB70-4DAF-AFFF-ECC63E2BD988}" type="datetimeFigureOut">
              <a:rPr lang="hr-HR"/>
              <a:pPr>
                <a:defRPr/>
              </a:pPr>
              <a:t>4.2.2015.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E160D-0135-4FA0-8500-C12736471FA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E3E4C-7579-4EDF-BD19-140EC6790507}" type="datetimeFigureOut">
              <a:rPr lang="hr-HR"/>
              <a:pPr>
                <a:defRPr/>
              </a:pPr>
              <a:t>4.2.2015.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69FDC-E755-4C28-921E-04832CD86BB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D3494-9410-4B7F-A9D4-197EB4C45B7A}" type="datetimeFigureOut">
              <a:rPr lang="hr-HR"/>
              <a:pPr>
                <a:defRPr/>
              </a:pPr>
              <a:t>4.2.2015.</a:t>
            </a:fld>
            <a:endParaRPr lang="hr-H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A544-D1B9-4423-9498-4A82E433CDD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54942-0A8A-4307-9B09-927BC8DE3F9D}" type="datetimeFigureOut">
              <a:rPr lang="hr-HR"/>
              <a:pPr>
                <a:defRPr/>
              </a:pPr>
              <a:t>4.2.2015.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20ECF-A038-4A78-B9CE-1B328128F57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5270F-FF67-4A7A-AF3D-344ED3AF0462}" type="datetimeFigureOut">
              <a:rPr lang="hr-HR"/>
              <a:pPr>
                <a:defRPr/>
              </a:pPr>
              <a:t>4.2.2015.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9359A-AAE6-4CC0-BE50-232083164F1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150813" y="0"/>
            <a:ext cx="2436812" cy="6858000"/>
            <a:chOff x="1320800" y="0"/>
            <a:chExt cx="2436813" cy="6858001"/>
          </a:xfrm>
        </p:grpSpPr>
        <p:sp>
          <p:nvSpPr>
            <p:cNvPr id="1032" name="Freeform 6"/>
            <p:cNvSpPr>
              <a:spLocks/>
            </p:cNvSpPr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>
                <a:gd name="T0" fmla="*/ 0 w 707"/>
                <a:gd name="T1" fmla="*/ 0 h 3357"/>
                <a:gd name="T2" fmla="*/ 707 w 707"/>
                <a:gd name="T3" fmla="*/ 3357 h 3357"/>
              </a:gdLst>
              <a:ahLst/>
              <a:cxnLst>
                <a:cxn ang="0">
                  <a:pos x="0" y="3330"/>
                </a:cxn>
                <a:cxn ang="0">
                  <a:pos x="156" y="3357"/>
                </a:cxn>
                <a:cxn ang="0">
                  <a:pos x="707" y="0"/>
                </a:cxn>
                <a:cxn ang="0">
                  <a:pos x="547" y="0"/>
                </a:cxn>
                <a:cxn ang="0">
                  <a:pos x="0" y="3330"/>
                </a:cxn>
              </a:cxnLst>
              <a:rect l="T0" t="T1" r="T2" b="T3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Latn-CS"/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1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1"/>
              <a:ext cx="1228726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7" y="5291139"/>
              <a:ext cx="1495426" cy="1566862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7" y="5286376"/>
              <a:ext cx="2130426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1"/>
              <a:ext cx="1695451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84313" y="685800"/>
            <a:ext cx="100187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4313" y="2667000"/>
            <a:ext cx="1001871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963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B9D4D746-301B-454E-BE24-70C9CCCBF4A9}" type="datetimeFigureOut">
              <a:rPr lang="hr-HR"/>
              <a:pPr>
                <a:defRPr/>
              </a:pPr>
              <a:t>4.2.2015.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50" y="5883275"/>
            <a:ext cx="7085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2163" y="5883275"/>
            <a:ext cx="550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05C11471-2D15-41CF-8AFF-1E225EC80F9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3" r:id="rId3"/>
    <p:sldLayoutId id="2147483812" r:id="rId4"/>
    <p:sldLayoutId id="2147483811" r:id="rId5"/>
    <p:sldLayoutId id="2147483810" r:id="rId6"/>
    <p:sldLayoutId id="2147483809" r:id="rId7"/>
    <p:sldLayoutId id="2147483808" r:id="rId8"/>
    <p:sldLayoutId id="2147483807" r:id="rId9"/>
    <p:sldLayoutId id="2147483806" r:id="rId10"/>
    <p:sldLayoutId id="2147483805" r:id="rId11"/>
    <p:sldLayoutId id="2147483816" r:id="rId12"/>
    <p:sldLayoutId id="2147483804" r:id="rId13"/>
    <p:sldLayoutId id="2147483817" r:id="rId14"/>
    <p:sldLayoutId id="2147483803" r:id="rId15"/>
    <p:sldLayoutId id="2147483802" r:id="rId16"/>
    <p:sldLayoutId id="2147483801" r:id="rId17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8200" y="593725"/>
            <a:ext cx="10025063" cy="2808288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hr-HR" b="1" dirty="0" smtClean="0">
                <a:solidFill>
                  <a:srgbClr val="0070C0"/>
                </a:solidFill>
              </a:rPr>
              <a:t>PROJEKT POSTAKADEMSKOG ZAPOŠLJAVANJA I STJECANJA UPRAVLJAČKIH SPOSOBNOSTI</a:t>
            </a:r>
            <a:endParaRPr lang="hr-HR" b="1" dirty="0">
              <a:solidFill>
                <a:srgbClr val="0070C0"/>
              </a:solidFill>
            </a:endParaRPr>
          </a:p>
        </p:txBody>
      </p:sp>
      <p:pic>
        <p:nvPicPr>
          <p:cNvPr id="19458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63" y="5556250"/>
            <a:ext cx="1214437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25563" y="5556250"/>
            <a:ext cx="121602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2750" y="407988"/>
            <a:ext cx="10018713" cy="12477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</a:rPr>
              <a:t>ZADACI DIONIKA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2750" y="1395413"/>
            <a:ext cx="10010775" cy="4351337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MZOS: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dirty="0" smtClean="0"/>
              <a:t>potiče i brine se o cjelokupnom projektu i pravnom okviru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dirty="0" smtClean="0"/>
              <a:t>potiče stipendiranje studenata za program samozapošljavanja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dirty="0"/>
              <a:t>o</a:t>
            </a:r>
            <a:r>
              <a:rPr lang="hr-HR" dirty="0" smtClean="0"/>
              <a:t>bjedinjava i koordinira rad drugih ministarstava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dirty="0" smtClean="0"/>
              <a:t>razvija i stavlja ovaj projekt u strateške dokumente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dirty="0" smtClean="0"/>
              <a:t>donosi dodatne kriterije za izbor nastavnika u kojima potiče akademsko poduzetništvo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hr-HR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2750" y="1892300"/>
            <a:ext cx="10515600" cy="5018088"/>
          </a:xfrm>
        </p:spPr>
        <p:txBody>
          <a:bodyPr rtlCol="0">
            <a:noAutofit/>
          </a:bodyPr>
          <a:lstStyle/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Sveučilište: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osmišljava program edukacije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razvija i prihvaća metode selekcije poduzetničkih ulaznih sposobnosti poduzetnika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razrađuje kriterije i pravila programa </a:t>
            </a:r>
            <a:r>
              <a:rPr lang="hr-HR" sz="2000" dirty="0" err="1" smtClean="0"/>
              <a:t>postakademskog</a:t>
            </a:r>
            <a:r>
              <a:rPr lang="hr-HR" sz="2000" dirty="0" smtClean="0"/>
              <a:t> zapošljavanja sa drugim dionicima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razrađuje metode praćenja i ocjenjivanja polaznika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formira  interdisciplinarno Tehnološko vijeće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brine o medijskoj popularizaciji</a:t>
            </a:r>
            <a:r>
              <a:rPr lang="hr-HR" sz="2000" dirty="0"/>
              <a:t> </a:t>
            </a:r>
            <a:r>
              <a:rPr lang="hr-HR" sz="2000" dirty="0" smtClean="0"/>
              <a:t>i koordinaciji rada svih dionika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brine o načinima financiranja i zaštite intelektualnog vlasništva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brine o internacionalizaciji procesa i organizira mentora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hr-HR" sz="2000" dirty="0" smtClean="0"/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hr-HR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82750" y="407988"/>
            <a:ext cx="10018713" cy="12477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</a:rPr>
              <a:t>ZADACI DIONIKA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2750" y="1265238"/>
            <a:ext cx="10302875" cy="5070475"/>
          </a:xfrm>
        </p:spPr>
        <p:txBody>
          <a:bodyPr rtlCol="0">
            <a:noAutofit/>
          </a:bodyPr>
          <a:lstStyle/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hr-HR" sz="2200" dirty="0" smtClean="0">
                <a:solidFill>
                  <a:schemeClr val="accent1">
                    <a:lumMod val="75000"/>
                  </a:schemeClr>
                </a:solidFill>
              </a:rPr>
              <a:t>Županija: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stipendiranjem potiče program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potiče zapošljavanje i u ruralnim područjima na području cijele županije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nudi informacije o drugim oblicima sufinanciranja  projekata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kroz urbanističke planove sudjeluje u planiranju i izgradnji tehnoloških parkova i poduzetničkih zona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/>
              <a:t>potiče centre izvrsnosti i pametne </a:t>
            </a:r>
            <a:r>
              <a:rPr lang="hr-HR" sz="2000" dirty="0" smtClean="0"/>
              <a:t>specijalizacije</a:t>
            </a:r>
            <a:endParaRPr lang="hr-HR" sz="2000" dirty="0"/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hr-HR" sz="2000" dirty="0" smtClean="0"/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hr-HR" sz="2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82750" y="407988"/>
            <a:ext cx="10018713" cy="12477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</a:rPr>
              <a:t>ZADACI DIONIKA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2750" y="1190625"/>
            <a:ext cx="10302875" cy="5070475"/>
          </a:xfrm>
        </p:spPr>
        <p:txBody>
          <a:bodyPr rtlCol="0">
            <a:noAutofit/>
          </a:bodyPr>
          <a:lstStyle/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hr-HR" sz="2200" dirty="0" smtClean="0">
                <a:solidFill>
                  <a:schemeClr val="accent1">
                    <a:lumMod val="75000"/>
                  </a:schemeClr>
                </a:solidFill>
              </a:rPr>
              <a:t>Županija: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sudjeluje u burzi mentora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potiče dodatno financiranje programa </a:t>
            </a:r>
            <a:r>
              <a:rPr lang="hr-HR" sz="2000" dirty="0" err="1" smtClean="0"/>
              <a:t>postakademskog</a:t>
            </a:r>
            <a:r>
              <a:rPr lang="hr-HR" sz="2000" dirty="0" smtClean="0"/>
              <a:t> zapošljavanja i uključivanja Sveučilišta u izradu programa za nezaposlene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potiče programe cjeloživotnog učenja i zapošljavanja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potiče plansko rekonstruiranje gospodarstva zasnovano na inovacijama i znanju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potiče pametne specijalizacije i objedinjava sve potrebne gospodarske informacije kao i opremanje info pultova na Sveučilištu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hr-HR" sz="2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82750" y="407988"/>
            <a:ext cx="10018713" cy="12477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</a:rPr>
              <a:t>ZADACI DIONIKA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82750"/>
            <a:ext cx="10515600" cy="4351338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Gradovi (Zagreb i Split):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/>
              <a:t>a</a:t>
            </a:r>
            <a:r>
              <a:rPr lang="hr-HR" sz="2000" dirty="0" smtClean="0"/>
              <a:t>ktivno potiču razvoj projekta </a:t>
            </a:r>
            <a:r>
              <a:rPr lang="hr-HR" sz="2000" dirty="0" err="1" smtClean="0"/>
              <a:t>postakademskog</a:t>
            </a:r>
            <a:r>
              <a:rPr lang="hr-HR" sz="2000" dirty="0" smtClean="0"/>
              <a:t> zapošljavanja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sudjeluju u stipendiranju studenata polaznika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potiču burzu mentora te sudjeluju u organizaciji </a:t>
            </a:r>
            <a:r>
              <a:rPr lang="hr-HR" sz="2000" dirty="0"/>
              <a:t>burze mentora </a:t>
            </a:r>
            <a:r>
              <a:rPr lang="hr-HR" sz="2000" dirty="0" smtClean="0"/>
              <a:t>zajedno sa </a:t>
            </a:r>
            <a:r>
              <a:rPr lang="hr-HR" sz="2000" dirty="0"/>
              <a:t>Sveučilištima</a:t>
            </a:r>
            <a:endParaRPr lang="hr-HR" sz="2000" dirty="0" smtClean="0"/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povoljno osiguravaju gradske prostore za </a:t>
            </a:r>
            <a:r>
              <a:rPr lang="hr-HR" sz="2000" dirty="0" err="1" smtClean="0"/>
              <a:t>spinoff</a:t>
            </a:r>
            <a:r>
              <a:rPr lang="hr-HR" sz="2000" dirty="0" smtClean="0"/>
              <a:t> kompanije proizišle iz ovog programa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potiču </a:t>
            </a:r>
            <a:r>
              <a:rPr lang="hr-HR" sz="2000" dirty="0"/>
              <a:t>plansko rekonstruiranje gospodarstva zasnovano na inovacijama i </a:t>
            </a:r>
            <a:r>
              <a:rPr lang="hr-HR" sz="2000" dirty="0" smtClean="0"/>
              <a:t>znanju</a:t>
            </a:r>
            <a:endParaRPr lang="hr-HR" sz="2000" dirty="0"/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potiču gradske gospodarstvenike na učešću u </a:t>
            </a:r>
            <a:r>
              <a:rPr lang="hr-HR" sz="2000" dirty="0" err="1" smtClean="0"/>
              <a:t>postakademskom</a:t>
            </a:r>
            <a:r>
              <a:rPr lang="hr-HR" sz="2000" dirty="0" smtClean="0"/>
              <a:t> zapošljavanju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hr-HR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82750" y="407988"/>
            <a:ext cx="10018713" cy="12477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</a:rPr>
              <a:t>ZADACI DIONIKA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722313"/>
            <a:ext cx="10515600" cy="5529262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Institut Ivo Pilar: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zajedno sa Sveučilištem kreira, provodi selekciju i praćenje polaznika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razrađuje program iz radne psihologije i upravljanja procesima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izrađuje programe socijalnog praćenja razvoja polaznika (online sociologija)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prati karijere polaznika i načine njihovog poboljšavanja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znanstveno vrednuje rezultate i utjecaje na uspjeh ovog programa u Republici Hrvatskoj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hr-HR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82750" y="407988"/>
            <a:ext cx="10018713" cy="12477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</a:rPr>
              <a:t>ZADACI DIONIKA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473200"/>
            <a:ext cx="10515600" cy="4351338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Hrvatska gospodarska komora: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potiče program </a:t>
            </a:r>
            <a:r>
              <a:rPr lang="hr-HR" sz="2000" dirty="0" err="1" smtClean="0"/>
              <a:t>postakademskog</a:t>
            </a:r>
            <a:r>
              <a:rPr lang="hr-HR" sz="2000" dirty="0" smtClean="0"/>
              <a:t> zapošljavanja i stipendiranje polaznika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uključuje poduzetnike u rad programa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organizira burzu mentora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daje stručnu podršku programu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sudjeluje u internacionalizaciji programa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hr-HR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82750" y="407988"/>
            <a:ext cx="10018713" cy="12477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</a:rPr>
              <a:t>ZADACI DIONIKA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150" y="369888"/>
            <a:ext cx="10515600" cy="5770562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Osiguranje: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razvija policu životnog osiguranja za </a:t>
            </a:r>
            <a:r>
              <a:rPr lang="hr-HR" sz="2000" dirty="0" err="1" smtClean="0"/>
              <a:t>postakademsko</a:t>
            </a:r>
            <a:r>
              <a:rPr lang="hr-HR" sz="2000" dirty="0" smtClean="0"/>
              <a:t> zapošljavanje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sudjeluju u osiguranju Sveučilišta i studenata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sudjeluju u nagrađivanju i ocjenjivanju najbolje poduzetničke ideje i najuspješnije tvrtke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sudjeluju u promociji ovog projekta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sudjeluju u stipendiranju polaznika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hr-HR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82750" y="407988"/>
            <a:ext cx="10018713" cy="12477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</a:rPr>
              <a:t>ZADACI DIONIKA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9738" y="1162050"/>
            <a:ext cx="10515600" cy="4351338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Banka: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osigurava najbolje kreditne linije za mlade poduzetnike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razvija kulturu studentske štednje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podržava i podupire program </a:t>
            </a:r>
            <a:r>
              <a:rPr lang="hr-HR" sz="2000" dirty="0" err="1" smtClean="0"/>
              <a:t>postakademskog</a:t>
            </a:r>
            <a:r>
              <a:rPr lang="hr-HR" sz="2000" dirty="0" smtClean="0"/>
              <a:t> zapošljavanja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sudjeluje u stipendiranju najboljih studenata poduzetnika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sudjeluje u radu tehnološkog vijeća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hr-HR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82750" y="407988"/>
            <a:ext cx="10018713" cy="12477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</a:rPr>
              <a:t>ZADACI DIONIKA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8938" y="1370013"/>
            <a:ext cx="10096500" cy="4351337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HRT, Slobodna Dalmacija, EPH, </a:t>
            </a:r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Universitas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 i drugi mediji: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organiziraju okrugle stolove i promociju programa </a:t>
            </a:r>
            <a:r>
              <a:rPr lang="hr-HR" sz="2000" dirty="0" err="1" smtClean="0"/>
              <a:t>postakademskog</a:t>
            </a:r>
            <a:r>
              <a:rPr lang="hr-HR" sz="2000" dirty="0" smtClean="0"/>
              <a:t> zapošljavanja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promovira i prati nastanak firmi i njihove osnivače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stvara u javnosti povoljnu poduzetničku klimu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zagovara stroge kriterije i izvrsnosti za izbor i edukaciju polaznika i marketinški pomaže novoosnovanim kompanijama (</a:t>
            </a:r>
            <a:r>
              <a:rPr lang="hr-HR" sz="2000" dirty="0" err="1" smtClean="0"/>
              <a:t>spin</a:t>
            </a:r>
            <a:r>
              <a:rPr lang="hr-HR" sz="2000" dirty="0" smtClean="0"/>
              <a:t> </a:t>
            </a:r>
            <a:r>
              <a:rPr lang="hr-HR" sz="2000" dirty="0" err="1" smtClean="0"/>
              <a:t>off</a:t>
            </a:r>
            <a:r>
              <a:rPr lang="hr-HR" sz="2000" dirty="0" smtClean="0"/>
              <a:t>) u njihovim počecima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hr-HR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82750" y="407988"/>
            <a:ext cx="10018713" cy="12477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</a:rPr>
              <a:t>ZADACI DIONIKA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1588"/>
            <a:ext cx="10018712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Pokretači</a:t>
            </a:r>
            <a:endParaRPr lang="hr-HR" b="1" dirty="0"/>
          </a:p>
        </p:txBody>
      </p:sp>
      <p:pic>
        <p:nvPicPr>
          <p:cNvPr id="2048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9975" y="1608138"/>
            <a:ext cx="2547938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395788" y="4156075"/>
            <a:ext cx="4195762" cy="23701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buFont typeface="Arial"/>
              <a:buNone/>
              <a:defRPr/>
            </a:pPr>
            <a:r>
              <a:rPr lang="hr-HR" sz="2800" dirty="0" smtClean="0"/>
              <a:t>MZOS </a:t>
            </a:r>
          </a:p>
          <a:p>
            <a:pPr marL="0" indent="0" algn="ctr" fontAlgn="auto">
              <a:buFont typeface="Arial"/>
              <a:buNone/>
              <a:defRPr/>
            </a:pPr>
            <a:r>
              <a:rPr lang="hr-HR" sz="2800" dirty="0" smtClean="0"/>
              <a:t>Ostala hrvatska Sveučilišta</a:t>
            </a:r>
          </a:p>
          <a:p>
            <a:pPr fontAlgn="auto">
              <a:defRPr/>
            </a:pPr>
            <a:endParaRPr lang="hr-HR" sz="2800" dirty="0"/>
          </a:p>
        </p:txBody>
      </p:sp>
      <p:pic>
        <p:nvPicPr>
          <p:cNvPr id="20484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92875" y="1608138"/>
            <a:ext cx="2549525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092200"/>
            <a:ext cx="10515600" cy="4351338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hr-HR" dirty="0" smtClean="0">
                <a:solidFill>
                  <a:srgbClr val="0070C0"/>
                </a:solidFill>
              </a:rPr>
              <a:t>HBOR</a:t>
            </a:r>
            <a:r>
              <a:rPr lang="hr-HR" dirty="0" smtClean="0">
                <a:solidFill>
                  <a:srgbClr val="0070C0"/>
                </a:solidFill>
              </a:rPr>
              <a:t>, HAMAG-BICRO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potiče sufinanciranje projekata iz projekta </a:t>
            </a:r>
            <a:r>
              <a:rPr lang="hr-HR" sz="2000" dirty="0" err="1" smtClean="0"/>
              <a:t>postakademskog</a:t>
            </a:r>
            <a:r>
              <a:rPr lang="hr-HR" sz="2000" dirty="0" smtClean="0"/>
              <a:t> zapošljavanja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sudjeluje u radu Tehnološkog vijeća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povlači sredstva iz EU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sudjeluje u formiranju jamstvenog fonda za dodatno osiguranje ovog programa</a:t>
            </a:r>
            <a:endParaRPr lang="hr-HR" dirty="0" smtClean="0"/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hr-HR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82750" y="407988"/>
            <a:ext cx="10018713" cy="12477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</a:rPr>
              <a:t>ZADACI DIONIKA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981075"/>
            <a:ext cx="10515600" cy="4351338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hr-HR" dirty="0" smtClean="0">
                <a:solidFill>
                  <a:srgbClr val="0070C0"/>
                </a:solidFill>
              </a:rPr>
              <a:t>HZZ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potiče i financira program </a:t>
            </a:r>
            <a:r>
              <a:rPr lang="hr-HR" sz="2000" dirty="0" err="1" smtClean="0"/>
              <a:t>postakademskog</a:t>
            </a:r>
            <a:r>
              <a:rPr lang="hr-HR" sz="2000" dirty="0" smtClean="0"/>
              <a:t> zapošljavanja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daje informativnu podršku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sudjeluje u pokretanju i osmišljavanju programa za nezaposlene osobe zajedno sa Sveučilištem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hr-HR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82750" y="407988"/>
            <a:ext cx="10018713" cy="12477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</a:rPr>
              <a:t>ZADACI DIONIKA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2750" y="1314450"/>
            <a:ext cx="10515600" cy="4351338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hr-HR" dirty="0" smtClean="0">
                <a:solidFill>
                  <a:srgbClr val="0070C0"/>
                </a:solidFill>
              </a:rPr>
              <a:t>Studentski zbor, Studentske udruge i </a:t>
            </a:r>
            <a:r>
              <a:rPr lang="hr-HR" dirty="0" err="1" smtClean="0">
                <a:solidFill>
                  <a:srgbClr val="0070C0"/>
                </a:solidFill>
              </a:rPr>
              <a:t>alumni</a:t>
            </a:r>
            <a:r>
              <a:rPr lang="hr-HR" dirty="0" smtClean="0">
                <a:solidFill>
                  <a:srgbClr val="0070C0"/>
                </a:solidFill>
              </a:rPr>
              <a:t>: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sudjeluju u razradi ulaznih kriterija kao i kontroli svih koraka vezanih za ovaj program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populariziraju akademsko poduzetništvo među studentima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organiziraju jedinstvene info pultove o svim mogućim ponudama za zapošljavanje i potporu akademskog poduzetništva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hr-HR" sz="2000" dirty="0" smtClean="0"/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hr-HR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82750" y="407988"/>
            <a:ext cx="10018713" cy="12477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</a:rPr>
              <a:t>ZADACI DIONIKA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1535113" y="0"/>
            <a:ext cx="10018712" cy="1752600"/>
          </a:xfrm>
        </p:spPr>
        <p:txBody>
          <a:bodyPr/>
          <a:lstStyle/>
          <a:p>
            <a:r>
              <a:rPr lang="hr-HR" smtClean="0">
                <a:ln>
                  <a:noFill/>
                </a:ln>
              </a:rPr>
              <a:t>Shema edukacije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2412686" y="1752599"/>
          <a:ext cx="8264994" cy="4438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Content Placeholder 2"/>
          <p:cNvSpPr>
            <a:spLocks noGrp="1"/>
          </p:cNvSpPr>
          <p:nvPr>
            <p:ph idx="1"/>
          </p:nvPr>
        </p:nvSpPr>
        <p:spPr>
          <a:xfrm>
            <a:off x="1522413" y="1790700"/>
            <a:ext cx="10018712" cy="3124200"/>
          </a:xfrm>
        </p:spPr>
        <p:txBody>
          <a:bodyPr/>
          <a:lstStyle/>
          <a:p>
            <a:r>
              <a:rPr lang="hr-HR" smtClean="0"/>
              <a:t>Edukacijski programi će se formirati kao trogodišnji (za prvostupnike), dvogodišnji (za diplomante) i kao petogodišnji program.</a:t>
            </a:r>
          </a:p>
          <a:p>
            <a:r>
              <a:rPr lang="hr-HR" smtClean="0"/>
              <a:t>U kasnijoj fazi će se razviti i programi za nezaposlene mlade akademske građane.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Content Placeholder 2"/>
          <p:cNvSpPr>
            <a:spLocks noGrp="1"/>
          </p:cNvSpPr>
          <p:nvPr>
            <p:ph idx="1"/>
          </p:nvPr>
        </p:nvSpPr>
        <p:spPr>
          <a:xfrm>
            <a:off x="1470025" y="619125"/>
            <a:ext cx="10721975" cy="5756275"/>
          </a:xfrm>
        </p:spPr>
        <p:txBody>
          <a:bodyPr/>
          <a:lstStyle/>
          <a:p>
            <a:pPr>
              <a:lnSpc>
                <a:spcPct val="170000"/>
              </a:lnSpc>
            </a:pPr>
            <a:r>
              <a:rPr lang="hr-HR" sz="2200" smtClean="0"/>
              <a:t>Program postakademskog zapošljavanja predstavlja potpuno nov i inovativan pristup u stvaranju, selektiranju i praćenju mladih poduzetnika, koje započinje prilikom samog upisa na Sveučilište. </a:t>
            </a:r>
          </a:p>
          <a:p>
            <a:pPr>
              <a:lnSpc>
                <a:spcPct val="170000"/>
              </a:lnSpc>
            </a:pPr>
            <a:r>
              <a:rPr lang="hr-HR" sz="2200" smtClean="0"/>
              <a:t>Od samih početaka student se informira sa svim mogućnostima ovoga programa, a upisom na program jačaju se upravljačke sposobnosti polaznika kao i interdisciplinarne vještine za samostalno vođenje tvrtke.</a:t>
            </a:r>
          </a:p>
          <a:p>
            <a:pPr>
              <a:lnSpc>
                <a:spcPct val="170000"/>
              </a:lnSpc>
            </a:pPr>
            <a:r>
              <a:rPr lang="hr-HR" sz="2200" smtClean="0"/>
              <a:t> Sve to prati sustav aktivnog mentoriranja, sustav informatičkog praćenja i internacionalizacije iskustava potrebnih za potrebe ovoga projekta. 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Content Placeholder 2"/>
          <p:cNvSpPr>
            <a:spLocks noGrp="1"/>
          </p:cNvSpPr>
          <p:nvPr>
            <p:ph idx="1"/>
          </p:nvPr>
        </p:nvSpPr>
        <p:spPr>
          <a:xfrm>
            <a:off x="1470025" y="1139825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HR" smtClean="0"/>
              <a:t>Financijski paket je inovativan i u slučaju pozitivne recenzije poduzetničkih projekata polaznik dobiva značajna novčana sredstva. </a:t>
            </a:r>
          </a:p>
          <a:p>
            <a:pPr>
              <a:lnSpc>
                <a:spcPct val="150000"/>
              </a:lnSpc>
            </a:pPr>
            <a:r>
              <a:rPr lang="hr-HR" smtClean="0"/>
              <a:t>Stoga je potrebno razraditi sve mehanizme kontrole za početak rada koji se organizira kroz potrebnu opremu i uređenje prostora. </a:t>
            </a:r>
          </a:p>
          <a:p>
            <a:pPr>
              <a:lnSpc>
                <a:spcPct val="150000"/>
              </a:lnSpc>
            </a:pPr>
            <a:r>
              <a:rPr lang="hr-HR" smtClean="0"/>
              <a:t>Program je u cijelosti moguće provesti sadašnjim sredstvima MZOS-A, Sveučilišta, dionika te potpore EU fondova.</a:t>
            </a:r>
          </a:p>
          <a:p>
            <a:endParaRPr lang="hr-HR" smtClean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Content Placeholder 2"/>
          <p:cNvSpPr>
            <a:spLocks noGrp="1"/>
          </p:cNvSpPr>
          <p:nvPr>
            <p:ph idx="1"/>
          </p:nvPr>
        </p:nvSpPr>
        <p:spPr>
          <a:xfrm>
            <a:off x="1638300" y="1933575"/>
            <a:ext cx="10018713" cy="3124200"/>
          </a:xfrm>
        </p:spPr>
        <p:txBody>
          <a:bodyPr/>
          <a:lstStyle/>
          <a:p>
            <a:pPr marL="0" indent="0">
              <a:lnSpc>
                <a:spcPct val="150000"/>
              </a:lnSpc>
              <a:buFont typeface="Arial" charset="0"/>
              <a:buNone/>
            </a:pPr>
            <a:r>
              <a:rPr lang="hr-HR" i="1" smtClean="0"/>
              <a:t>Program je interdisciplinaran i uključiv stoga pozivam sve dionike, one navedene i one koji se mogu uključiti da svojim radom doprinesu razvoju programa postakademskog zapošljavanja, kako bi mladi stručnjaci ostali u zemlji i dobili priliku doprinijeti njenom razvoju. 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3613" y="2219325"/>
            <a:ext cx="5154612" cy="2154238"/>
          </a:xfrm>
        </p:spPr>
        <p:txBody>
          <a:bodyPr rtlCol="0">
            <a:normAutofit/>
          </a:bodyPr>
          <a:lstStyle/>
          <a:p>
            <a:pPr marL="0" indent="0" algn="ctr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hr-HR" sz="3200" i="1" dirty="0" smtClean="0">
                <a:solidFill>
                  <a:schemeClr val="accent1">
                    <a:lumMod val="75000"/>
                  </a:schemeClr>
                </a:solidFill>
              </a:rPr>
              <a:t>Hvala na pažnji!</a:t>
            </a:r>
            <a:endParaRPr lang="hr-HR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9400" y="760413"/>
            <a:ext cx="5302250" cy="5519737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hr-HR" sz="2600" b="1" dirty="0" smtClean="0">
                <a:solidFill>
                  <a:schemeClr val="accent1">
                    <a:lumMod val="75000"/>
                  </a:schemeClr>
                </a:solidFill>
              </a:rPr>
              <a:t>Uloga </a:t>
            </a:r>
            <a:r>
              <a:rPr lang="hr-HR" sz="2600" b="1" dirty="0">
                <a:solidFill>
                  <a:schemeClr val="accent1">
                    <a:lumMod val="75000"/>
                  </a:schemeClr>
                </a:solidFill>
              </a:rPr>
              <a:t>Sveučilišta:</a:t>
            </a:r>
          </a:p>
          <a:p>
            <a:pPr lvl="1"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dirty="0" smtClean="0"/>
              <a:t>baštinici javnog </a:t>
            </a:r>
            <a:r>
              <a:rPr lang="hr-HR" dirty="0"/>
              <a:t>dobra </a:t>
            </a:r>
            <a:r>
              <a:rPr lang="hr-HR" dirty="0" smtClean="0"/>
              <a:t>znanja, </a:t>
            </a:r>
            <a:r>
              <a:rPr lang="hr-HR" dirty="0"/>
              <a:t>koje se generira kroz </a:t>
            </a:r>
            <a:r>
              <a:rPr lang="hr-HR" dirty="0" smtClean="0"/>
              <a:t>znanstveno-nastavni</a:t>
            </a:r>
            <a:r>
              <a:rPr lang="hr-HR" dirty="0"/>
              <a:t>, </a:t>
            </a:r>
            <a:r>
              <a:rPr lang="hr-HR" dirty="0" smtClean="0"/>
              <a:t>stručno-umjetnički </a:t>
            </a:r>
            <a:r>
              <a:rPr lang="hr-HR" dirty="0"/>
              <a:t>i stvaralački </a:t>
            </a:r>
            <a:r>
              <a:rPr lang="hr-HR" dirty="0" smtClean="0"/>
              <a:t>rad te </a:t>
            </a:r>
            <a:r>
              <a:rPr lang="hr-HR" dirty="0"/>
              <a:t>kroz inovacije, tehnološki rad i patente</a:t>
            </a:r>
          </a:p>
          <a:p>
            <a:pPr lvl="1"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dirty="0"/>
              <a:t>izvori </a:t>
            </a:r>
            <a:r>
              <a:rPr lang="hr-HR" dirty="0" smtClean="0"/>
              <a:t>znanja, koja se </a:t>
            </a:r>
            <a:r>
              <a:rPr lang="hr-HR" dirty="0"/>
              <a:t>prenose na mlade naraštaje i time pokreću cjelokupnu kulturnu, društvenu i gospodarsku aktivnost Republike Hrvatske. 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38682" y="2071352"/>
            <a:ext cx="5121422" cy="3284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313" y="815975"/>
            <a:ext cx="9917112" cy="4351338"/>
          </a:xfrm>
        </p:spPr>
        <p:txBody>
          <a:bodyPr rtlCol="0">
            <a:noAutofit/>
          </a:bodyPr>
          <a:lstStyle/>
          <a:p>
            <a:pPr marL="0" indent="0" fontAlgn="auto">
              <a:lnSpc>
                <a:spcPct val="160000"/>
              </a:lnSpc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Potrebe:</a:t>
            </a:r>
          </a:p>
          <a:p>
            <a:pPr fontAlgn="auto">
              <a:lnSpc>
                <a:spcPct val="16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/>
              <a:t>jačanje izobrazbe u području upravljačkih sposobnosti te sposobnosti samostalnog i brzog donošenja </a:t>
            </a:r>
            <a:r>
              <a:rPr lang="hr-HR" sz="2000" dirty="0" smtClean="0"/>
              <a:t>odluka, </a:t>
            </a:r>
            <a:r>
              <a:rPr lang="hr-HR" sz="2000" dirty="0"/>
              <a:t>kao temeljima modernog </a:t>
            </a:r>
            <a:r>
              <a:rPr lang="hr-HR" sz="2000" dirty="0" smtClean="0"/>
              <a:t>poduzetništva</a:t>
            </a:r>
            <a:endParaRPr lang="hr-HR" sz="2000" dirty="0"/>
          </a:p>
          <a:p>
            <a:pPr fontAlgn="auto">
              <a:lnSpc>
                <a:spcPct val="16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/>
              <a:t>interdisciplinarna izobrazba svih budućih </a:t>
            </a:r>
            <a:r>
              <a:rPr lang="hr-HR" sz="2000" dirty="0" smtClean="0"/>
              <a:t>zanimanja</a:t>
            </a:r>
            <a:endParaRPr lang="hr-HR" sz="2000" dirty="0"/>
          </a:p>
          <a:p>
            <a:pPr fontAlgn="auto">
              <a:lnSpc>
                <a:spcPct val="16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/>
              <a:t>jačanje kulture stručnoga rada i </a:t>
            </a:r>
            <a:r>
              <a:rPr lang="hr-HR" sz="2000" dirty="0" smtClean="0"/>
              <a:t>poduzetničkih </a:t>
            </a:r>
            <a:r>
              <a:rPr lang="hr-HR" sz="2000" dirty="0"/>
              <a:t>aktivnosti </a:t>
            </a:r>
            <a:r>
              <a:rPr lang="hr-HR" sz="2000" dirty="0" smtClean="0"/>
              <a:t>uključivanjem </a:t>
            </a:r>
            <a:r>
              <a:rPr lang="hr-HR" sz="2000" dirty="0"/>
              <a:t>studenata u poduzetničke </a:t>
            </a:r>
            <a:r>
              <a:rPr lang="hr-HR" sz="2000" dirty="0" smtClean="0"/>
              <a:t>aktivnosti</a:t>
            </a:r>
          </a:p>
          <a:p>
            <a:pPr fontAlgn="auto">
              <a:lnSpc>
                <a:spcPct val="16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hr-HR" sz="2000" dirty="0"/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hr-HR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53449" y="3819400"/>
            <a:ext cx="6128951" cy="24651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5600" y="2009775"/>
            <a:ext cx="9991725" cy="3124200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Postojeću, tvrdokornu i </a:t>
            </a:r>
            <a:r>
              <a:rPr lang="hr-HR" i="1" dirty="0">
                <a:solidFill>
                  <a:schemeClr val="accent1">
                    <a:lumMod val="75000"/>
                  </a:schemeClr>
                </a:solidFill>
              </a:rPr>
              <a:t>uvriježenu svijest o završetku studija i traženju poslodavca treba zamijeniti idejom o samozapošljavanju te pripremi tijekom studija za taj hrabar – poduzetnički iskorak. </a:t>
            </a: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hr-HR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138" y="1281113"/>
            <a:ext cx="9445625" cy="4351337"/>
          </a:xfrm>
        </p:spPr>
        <p:txBody>
          <a:bodyPr rtlCol="0">
            <a:noAutofit/>
          </a:bodyPr>
          <a:lstStyle/>
          <a:p>
            <a:pPr marL="0" indent="0"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Ciljevi:</a:t>
            </a:r>
            <a:endParaRPr lang="hr-HR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hr-HR" sz="2000" dirty="0" smtClean="0"/>
              <a:t>1. Razviti nastavni program (u ljetnim mjesecima) za jačanje upravljačkih sposobnosti i vještina.</a:t>
            </a:r>
          </a:p>
          <a:p>
            <a:pPr marL="0" indent="0"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hr-HR" sz="2000" dirty="0" smtClean="0"/>
              <a:t>2.  Pravilnom selekcijom, edukacijom i podučavanjem omogućiti studentima polaznicima što lakši prijelaz iz studentskih klupa u poduzetničke vode.</a:t>
            </a:r>
          </a:p>
          <a:p>
            <a:pPr marL="0" indent="0"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hr-HR" sz="2000" dirty="0" smtClean="0"/>
              <a:t>3. Poticati sveučilišne profesore na </a:t>
            </a:r>
            <a:r>
              <a:rPr lang="hr-HR" sz="2000" dirty="0" err="1" smtClean="0"/>
              <a:t>mentoriranje</a:t>
            </a:r>
            <a:r>
              <a:rPr lang="hr-HR" sz="2000" dirty="0" smtClean="0"/>
              <a:t> studenata, budućih poduzetnika u zajedničkim tvrtkama utemeljenim  na znanosti, znanju i tehnologiji (</a:t>
            </a:r>
            <a:r>
              <a:rPr lang="hr-HR" sz="2000" dirty="0" err="1" smtClean="0"/>
              <a:t>spinoff</a:t>
            </a:r>
            <a:r>
              <a:rPr lang="hr-HR" sz="2000" dirty="0" smtClean="0"/>
              <a:t>, </a:t>
            </a:r>
            <a:r>
              <a:rPr lang="hr-HR" sz="2000" dirty="0" err="1" smtClean="0"/>
              <a:t>startup</a:t>
            </a:r>
            <a:r>
              <a:rPr lang="hr-HR" sz="2000" dirty="0" smtClean="0"/>
              <a:t> kompanije).</a:t>
            </a:r>
          </a:p>
          <a:p>
            <a:pPr marL="0" indent="0"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hr-HR" sz="2000" dirty="0" smtClean="0"/>
              <a:t>4. Kroz burze mentora poduzetnika umrežavati studente, buduće poduzetnike s gospodarstvom.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hr-HR" sz="2000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0238" y="1338263"/>
            <a:ext cx="9929812" cy="5618162"/>
          </a:xfrm>
        </p:spPr>
        <p:txBody>
          <a:bodyPr rtlCol="0">
            <a:noAutofit/>
          </a:bodyPr>
          <a:lstStyle/>
          <a:p>
            <a:pPr marL="0" indent="0" fontAlgn="auto">
              <a:lnSpc>
                <a:spcPct val="170000"/>
              </a:lnSpc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hr-HR" sz="2000" dirty="0" smtClean="0"/>
              <a:t>5. Kroz međunarodnu suradnju (</a:t>
            </a:r>
            <a:r>
              <a:rPr lang="hr-HR" sz="2000" dirty="0" err="1" smtClean="0"/>
              <a:t>Erasmus</a:t>
            </a:r>
            <a:r>
              <a:rPr lang="hr-HR" sz="2000" dirty="0" smtClean="0"/>
              <a:t> +) omogućiti polaznicima internacionalna iskustva te upoznavanje sa sličnim gospodarskim projektima u svijetu, a kroz burzu internacionalnih suradnika omogućiti globalizaciju poslovnih pothvata.</a:t>
            </a:r>
          </a:p>
          <a:p>
            <a:pPr marL="0" indent="0" fontAlgn="auto">
              <a:lnSpc>
                <a:spcPct val="170000"/>
              </a:lnSpc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hr-HR" sz="2000" dirty="0" smtClean="0"/>
              <a:t>6. Omogućiti polaznicima i mentorima kritičan osvrt na predstavljene prijedloge kroz tehnološko vijeće, koje će se formirati iz kvote iskusnih profesora i poduzetnika, bankara i sl.</a:t>
            </a:r>
          </a:p>
          <a:p>
            <a:pPr marL="0" indent="0" fontAlgn="auto">
              <a:lnSpc>
                <a:spcPct val="170000"/>
              </a:lnSpc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hr-HR" sz="2000" dirty="0" smtClean="0"/>
              <a:t>7. Osigurati medijsko praćenje projekta kao i popularizaciju poduzetničkih iskoraka i projekata.</a:t>
            </a:r>
          </a:p>
          <a:p>
            <a:pPr marL="0" indent="0" fontAlgn="auto">
              <a:lnSpc>
                <a:spcPct val="170000"/>
              </a:lnSpc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hr-HR" sz="2000" dirty="0"/>
              <a:t>8. Osigurati financiranje usvojenih poduzetničkih projekata kroz suradnju s lokalnom zajednicom, bankama i osiguravajućim kućama, kao i EU fondovima.</a:t>
            </a:r>
          </a:p>
          <a:p>
            <a:pPr marL="0" indent="0" fontAlgn="auto">
              <a:lnSpc>
                <a:spcPct val="170000"/>
              </a:lnSpc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hr-HR" sz="2000" dirty="0" smtClean="0"/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hr-HR" sz="2000" dirty="0" smtClean="0"/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hr-HR" sz="2000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5488" y="1135063"/>
            <a:ext cx="9250362" cy="4351337"/>
          </a:xfrm>
        </p:spPr>
        <p:txBody>
          <a:bodyPr rtlCol="0">
            <a:noAutofit/>
          </a:bodyPr>
          <a:lstStyle/>
          <a:p>
            <a:pPr marL="0" indent="0"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hr-HR" sz="2000" dirty="0" smtClean="0"/>
              <a:t>9. Osigurati pravni okvir unutar Sveučilišta i MZOS-a, zaštitu intelektualnog vlasništva i patenata, a tvrtke i njihove vlasnike dugoročno povezati sa Sveučilištem.</a:t>
            </a:r>
          </a:p>
          <a:p>
            <a:pPr marL="0" indent="0"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hr-HR" sz="2000" dirty="0" smtClean="0"/>
              <a:t>10. Uspješne tvrtke zadržati u statusu nastavnih baza, koje daju sposobne edukatore i mentore Sveučilištu i tako ostvariti povezivanje nastave s praksom i bivših studenata sa Sveučilištem.</a:t>
            </a:r>
          </a:p>
          <a:p>
            <a:pPr marL="0" indent="0"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hr-HR" sz="2000" dirty="0" smtClean="0"/>
              <a:t>11. Program samozapošljavanja treba u cijelosti postaviti kao samofinancirajući projekt.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hr-HR" sz="2000" dirty="0" smtClean="0"/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hr-HR" sz="2000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3050" y="931863"/>
            <a:ext cx="5499100" cy="5580062"/>
          </a:xfrm>
        </p:spPr>
        <p:txBody>
          <a:bodyPr rtlCol="0">
            <a:noAutofit/>
          </a:bodyPr>
          <a:lstStyle/>
          <a:p>
            <a:pPr marL="0" indent="0"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Dionici: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/>
              <a:t>Studentski </a:t>
            </a:r>
            <a:r>
              <a:rPr lang="hr-HR" sz="2000" dirty="0" smtClean="0"/>
              <a:t>zborovi, studentske udruge, </a:t>
            </a:r>
            <a:r>
              <a:rPr lang="hr-HR" sz="2000" dirty="0" err="1" smtClean="0"/>
              <a:t>alumni</a:t>
            </a:r>
            <a:endParaRPr lang="hr-HR" sz="2000" dirty="0" smtClean="0"/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Gradovi: Split i Zagreb, kao i ostali gradovi i općine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Splitsko-dalmatinska županija i Zagrebačka županija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Hrvatska gospodarska komora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Institut Ivo Pilar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hr-HR" sz="2000" dirty="0" smtClean="0"/>
              <a:t>Zavod za zapošljavanje</a:t>
            </a:r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hr-HR" sz="2000" dirty="0" smtClean="0"/>
          </a:p>
          <a:p>
            <a:pPr fontAlgn="auto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hr-HR" sz="2000" dirty="0"/>
          </a:p>
        </p:txBody>
      </p:sp>
      <p:sp>
        <p:nvSpPr>
          <p:cNvPr id="27650" name="Content Placeholder 2"/>
          <p:cNvSpPr txBox="1">
            <a:spLocks/>
          </p:cNvSpPr>
          <p:nvPr/>
        </p:nvSpPr>
        <p:spPr bwMode="auto">
          <a:xfrm>
            <a:off x="7186613" y="1385888"/>
            <a:ext cx="5499100" cy="558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charset="0"/>
              <a:buChar char="•"/>
            </a:pPr>
            <a:endParaRPr lang="hr-HR" sz="2000">
              <a:latin typeface="Corbel" pitchFamily="34" charset="0"/>
            </a:endParaRPr>
          </a:p>
        </p:txBody>
      </p:sp>
      <p:sp>
        <p:nvSpPr>
          <p:cNvPr id="27651" name="Content Placeholder 2"/>
          <p:cNvSpPr txBox="1">
            <a:spLocks/>
          </p:cNvSpPr>
          <p:nvPr/>
        </p:nvSpPr>
        <p:spPr bwMode="auto">
          <a:xfrm>
            <a:off x="7342188" y="1296988"/>
            <a:ext cx="4849812" cy="558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85750" indent="-285750" defTabSz="457200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</a:pPr>
            <a:r>
              <a:rPr lang="hr-HR" sz="2000" dirty="0">
                <a:latin typeface="Corbel" pitchFamily="34" charset="0"/>
              </a:rPr>
              <a:t>HRT,  Slobodna Dalmacija, </a:t>
            </a:r>
            <a:r>
              <a:rPr lang="hr-HR" sz="2000" dirty="0" err="1">
                <a:latin typeface="Corbel" pitchFamily="34" charset="0"/>
              </a:rPr>
              <a:t>Universitas</a:t>
            </a:r>
            <a:r>
              <a:rPr lang="hr-HR" sz="2000" dirty="0">
                <a:latin typeface="Corbel" pitchFamily="34" charset="0"/>
              </a:rPr>
              <a:t>, Dalmacija News, kao i drugi mediji</a:t>
            </a:r>
          </a:p>
          <a:p>
            <a:pPr marL="285750" indent="-285750" defTabSz="457200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</a:pPr>
            <a:r>
              <a:rPr lang="hr-HR" sz="2000" dirty="0">
                <a:latin typeface="Corbel" pitchFamily="34" charset="0"/>
              </a:rPr>
              <a:t>Banke</a:t>
            </a:r>
          </a:p>
          <a:p>
            <a:pPr marL="285750" indent="-285750" defTabSz="457200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</a:pPr>
            <a:r>
              <a:rPr lang="hr-HR" sz="2000" dirty="0">
                <a:latin typeface="Corbel" pitchFamily="34" charset="0"/>
              </a:rPr>
              <a:t>Osiguranja</a:t>
            </a:r>
          </a:p>
          <a:p>
            <a:pPr marL="285750" indent="-285750" defTabSz="457200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</a:pPr>
            <a:r>
              <a:rPr lang="hr-HR" sz="2000" dirty="0" smtClean="0">
                <a:latin typeface="Corbel" pitchFamily="34" charset="0"/>
              </a:rPr>
              <a:t>HBOR</a:t>
            </a:r>
            <a:r>
              <a:rPr lang="hr-HR" sz="2000" dirty="0">
                <a:latin typeface="Corbel" pitchFamily="34" charset="0"/>
              </a:rPr>
              <a:t>, HAMAG-BICRO</a:t>
            </a:r>
          </a:p>
          <a:p>
            <a:pPr marL="285750" indent="-285750" defTabSz="457200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</a:pPr>
            <a:r>
              <a:rPr lang="hr-HR" sz="2000" dirty="0">
                <a:latin typeface="Corbel" pitchFamily="34" charset="0"/>
              </a:rPr>
              <a:t>HOK, HUP</a:t>
            </a:r>
          </a:p>
          <a:p>
            <a:pPr marL="285750" indent="-285750" defTabSz="457200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</a:pPr>
            <a:r>
              <a:rPr lang="hr-HR" sz="2000" dirty="0">
                <a:latin typeface="Corbel" pitchFamily="34" charset="0"/>
              </a:rPr>
              <a:t>Ministarstvo rada </a:t>
            </a:r>
          </a:p>
          <a:p>
            <a:pPr marL="285750" indent="-285750" defTabSz="457200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</a:pPr>
            <a:r>
              <a:rPr lang="hr-HR" sz="2000" dirty="0">
                <a:latin typeface="Corbel" pitchFamily="34" charset="0"/>
              </a:rPr>
              <a:t>Razni portali npr. Moj posao…</a:t>
            </a:r>
          </a:p>
          <a:p>
            <a:pPr marL="285750" indent="-285750" defTabSz="457200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</a:pPr>
            <a:endParaRPr lang="hr-HR" sz="2000" dirty="0">
              <a:latin typeface="Corbel" pitchFamily="34" charset="0"/>
            </a:endParaRPr>
          </a:p>
          <a:p>
            <a:pPr marL="285750" indent="-285750" defTabSz="457200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</a:pPr>
            <a:endParaRPr lang="hr-HR" sz="2000" dirty="0">
              <a:latin typeface="Corbel" pitchFamily="34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719</TotalTime>
  <Words>1255</Words>
  <Application>Microsoft Office PowerPoint</Application>
  <PresentationFormat>Custom</PresentationFormat>
  <Paragraphs>149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Parallax</vt:lpstr>
      <vt:lpstr>PROJEKT POSTAKADEMSKOG ZAPOŠLJAVANJA I STJECANJA UPRAVLJAČKIH SPOSOBNOSTI</vt:lpstr>
      <vt:lpstr>Pokretači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ZADACI DIONIKA </vt:lpstr>
      <vt:lpstr>ZADACI DIONIKA </vt:lpstr>
      <vt:lpstr>ZADACI DIONIKA </vt:lpstr>
      <vt:lpstr>ZADACI DIONIKA </vt:lpstr>
      <vt:lpstr>ZADACI DIONIKA </vt:lpstr>
      <vt:lpstr>ZADACI DIONIKA </vt:lpstr>
      <vt:lpstr>ZADACI DIONIKA </vt:lpstr>
      <vt:lpstr>ZADACI DIONIKA </vt:lpstr>
      <vt:lpstr>ZADACI DIONIKA </vt:lpstr>
      <vt:lpstr>ZADACI DIONIKA </vt:lpstr>
      <vt:lpstr>ZADACI DIONIKA </vt:lpstr>
      <vt:lpstr>ZADACI DIONIKA </vt:lpstr>
      <vt:lpstr>ZADACI DIONIKA </vt:lpstr>
      <vt:lpstr>Shema edukacije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POSAKADEMSKOG ZAPOŠLJAVANJA I STJECANJA UPRAVLJAČKIH SPOSOBNOSTI</dc:title>
  <dc:creator>Josip</dc:creator>
  <cp:lastModifiedBy>Franka</cp:lastModifiedBy>
  <cp:revision>46</cp:revision>
  <dcterms:created xsi:type="dcterms:W3CDTF">2015-01-27T09:31:58Z</dcterms:created>
  <dcterms:modified xsi:type="dcterms:W3CDTF">2015-02-04T07:39:54Z</dcterms:modified>
</cp:coreProperties>
</file>