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1" r:id="rId4"/>
    <p:sldId id="263" r:id="rId5"/>
    <p:sldId id="264" r:id="rId6"/>
    <p:sldId id="271" r:id="rId7"/>
    <p:sldId id="266" r:id="rId8"/>
    <p:sldId id="265" r:id="rId9"/>
    <p:sldId id="267" r:id="rId10"/>
    <p:sldId id="268" r:id="rId11"/>
    <p:sldId id="269" r:id="rId12"/>
    <p:sldId id="272" r:id="rId13"/>
    <p:sldId id="270" r:id="rId14"/>
    <p:sldId id="262" r:id="rId15"/>
    <p:sldId id="260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4/28/2021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68" y="1985554"/>
            <a:ext cx="9068586" cy="2696508"/>
          </a:xfrm>
        </p:spPr>
        <p:txBody>
          <a:bodyPr/>
          <a:lstStyle/>
          <a:p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Sveučilište u Splitu</a:t>
            </a:r>
            <a:b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Fakultet elektrotehnike, strojarstva i brodogradnje</a:t>
            </a:r>
            <a:b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kultura vremena</a:t>
            </a:r>
            <a: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Mira Braović Plavša</a:t>
            </a:r>
            <a:b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hr-HR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Nina </a:t>
            </a:r>
            <a:r>
              <a:rPr lang="hr-HR" sz="1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Sirković</a:t>
            </a:r>
            <a:endParaRPr lang="hr-HR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0268" y="4911634"/>
            <a:ext cx="9162680" cy="535577"/>
          </a:xfrm>
        </p:spPr>
        <p:txBody>
          <a:bodyPr/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Split, svibanj 2021.</a:t>
            </a:r>
          </a:p>
          <a:p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670" y="1217391"/>
            <a:ext cx="865707" cy="76816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69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30"/>
    </mc:Choice>
    <mc:Fallback xmlns="">
      <p:transition spd="slow" advTm="305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Ponašanje ljudi u </a:t>
            </a:r>
            <a:r>
              <a:rPr lang="hr-HR" sz="2800" dirty="0" smtClean="0"/>
              <a:t/>
            </a:r>
            <a:br>
              <a:rPr lang="hr-HR" sz="2800" dirty="0" smtClean="0"/>
            </a:br>
            <a:endParaRPr lang="hr-H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6489" y="1557866"/>
            <a:ext cx="5446889" cy="489937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onokroničnom vremenu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rade jedan po jedan posao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usredotočeni su na posao koji rade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vremenske rokove i rasporede shvaćaju ozbiljno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predani su poslu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strogo se drže planova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teže ne ometati druge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uglavnom imaju kratkoročne odnose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poštuju privatno vlasništvo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naglašavaju spremnost za rad</a:t>
            </a:r>
          </a:p>
          <a:p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23378" y="1557866"/>
            <a:ext cx="506871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r-H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olikroničnom vremenu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rade više poslova odjednom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lako ih je omesti ili prekinuti u radu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vremenske rokove gledaju kao na poželjno ostvarive ciljeve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predani su ljudima i odnosima s njima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vode brigu o ljudima s kojima su blisko povezani više nego o privatnosti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često i lako mijenjaju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planove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često i lako posuđuju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teže odnosima za cijeli život</a:t>
            </a:r>
          </a:p>
          <a:p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6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524"/>
    </mc:Choice>
    <mc:Fallback xmlns="">
      <p:transition spd="slow" advTm="91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Stajališta </a:t>
            </a:r>
            <a: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studenata FESB-a</a:t>
            </a: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85244"/>
            <a:ext cx="10058400" cy="431235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Dvije grupe ispitanika (prva 54/druga 58)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spitanici 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druge grupe prethodno                                                                           upoznati s ključnim pojmovima                                                                                                   (brzina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tempo, </a:t>
            </a:r>
            <a:r>
              <a:rPr lang="hr-HR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monokronična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</a:t>
            </a:r>
            <a:r>
              <a:rPr lang="hr-H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polikronična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kultura…)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 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istraživanja: upitnik </a:t>
            </a:r>
            <a:r>
              <a:rPr lang="hr-H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Gudykunsta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pripadnost </a:t>
            </a:r>
            <a:r>
              <a:rPr lang="hr-H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monokroničnoj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               ili </a:t>
            </a:r>
            <a:r>
              <a:rPr lang="hr-H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polikroničnoj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kulturi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ezultat- hrvatska </a:t>
            </a:r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kultura </a:t>
            </a:r>
            <a:r>
              <a:rPr lang="hr-HR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nije potpuno                                                                      </a:t>
            </a:r>
            <a:r>
              <a:rPr lang="hr-HR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polikronična</a:t>
            </a:r>
            <a:endParaRPr lang="hr-H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621" y="2190044"/>
            <a:ext cx="4055533" cy="339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0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7"/>
    </mc:Choice>
    <mc:Fallback xmlns="">
      <p:transition spd="slow" advTm="1341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Stajališta studenata FESB-a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473234"/>
            <a:ext cx="10058400" cy="3561806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Drugi dio istraživanja: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 jednostavnih 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tvrdnji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svijest o vlastitoj percepciji vremena i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mogućim razlikama 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 kulturama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točni 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odgovori prve grupe 66%,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druge 84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Dokazala se potreba za uključivanjem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ovih 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elemenata u nastavu stranog jezika</a:t>
            </a:r>
          </a:p>
          <a:p>
            <a:endParaRPr lang="en-GB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49" y="3059288"/>
            <a:ext cx="3920989" cy="30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1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80"/>
    </mc:Choice>
    <mc:Fallback xmlns="">
      <p:transition spd="slow" advTm="108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Zaključak</a:t>
            </a: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97741"/>
            <a:ext cx="10058400" cy="405470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Kulturna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uvjetovanost vremena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Poimanje vremena kao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preduvjet                                                                                              uspješne međukulturne komunikacije</a:t>
            </a:r>
            <a:endParaRPr lang="hr-H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prstClr val="black">
                  <a:lumMod val="85000"/>
                  <a:lumOff val="15000"/>
                </a:prstClr>
              </a:buClr>
              <a:buFont typeface="Arial" panose="020B0604020202020204" pitchFamily="34" charset="0"/>
              <a:buChar char="•"/>
            </a:pPr>
            <a:r>
              <a:rPr lang="hr-H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Važnost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međukulturnog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koncepta                                                          vremena</a:t>
            </a:r>
          </a:p>
          <a:p>
            <a:pPr lvl="0">
              <a:buClr>
                <a:prstClr val="black">
                  <a:lumMod val="85000"/>
                  <a:lumOff val="15000"/>
                </a:prstClr>
              </a:buClr>
              <a:buFont typeface="Arial" panose="020B0604020202020204" pitchFamily="34" charset="0"/>
              <a:buChar char="•"/>
            </a:pP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Poimanje vremena sa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stajališta hrvatske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kao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polazne kulture </a:t>
            </a:r>
            <a:endParaRPr lang="hr-HR" sz="2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024" y="2880205"/>
            <a:ext cx="3919714" cy="3144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83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944"/>
    </mc:Choice>
    <mc:Fallback xmlns="">
      <p:transition spd="slow" advTm="769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Izvori:</a:t>
            </a:r>
            <a:br>
              <a:rPr lang="hr-H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47446"/>
            <a:ext cx="10058400" cy="4487594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Balboni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P.E. i </a:t>
            </a: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Caon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F. (2016.) 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comunicazione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interculturale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Marsilio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Editori, </a:t>
            </a:r>
            <a:r>
              <a:rPr lang="hr-HR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Venezia</a:t>
            </a:r>
            <a:endParaRPr lang="hr-HR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Font typeface="Arial" panose="020B0604020202020204" pitchFamily="34" charset="0"/>
              <a:buChar char="•"/>
            </a:pP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Gudykunst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W.B. (2004.)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Bridging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Intergroup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Sage </a:t>
            </a: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Publications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Oaks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E.T. (1977.) 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Beyond Culture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Anchor Press / Doubleday &amp; Company, NewYork.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Hall, 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E.T. i Hall M.R. (1990.- 2.) 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Understanding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Intercultural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Press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Boston.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Hofstede, 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G. (1991.) 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Cultures and Organisations: Software of </a:t>
            </a:r>
            <a:r>
              <a:rPr lang="hr-HR" sz="19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</a:t>
            </a:r>
            <a:r>
              <a:rPr lang="hr-HR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Mc </a:t>
            </a: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GrawHill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   London       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Pavan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E. (2009.) 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</a:t>
            </a:r>
            <a:r>
              <a:rPr lang="hr-HR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Communicating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mediterranean Area: A Matter </a:t>
            </a:r>
            <a:r>
              <a:rPr lang="hr-HR" sz="1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Intercultural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hr-HR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”. 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Journal of Euro-Mediterranean Studies, n.1, str. 121-139.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Samovar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A.; Porter, R. E. i Mc Daniel, E. R. (2007./2013.) </a:t>
            </a:r>
            <a:r>
              <a:rPr lang="hr-HR" sz="1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Komunikacija </a:t>
            </a:r>
            <a:r>
              <a:rPr lang="hr-HR" sz="19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između kultura.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hr-HR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T. </a:t>
            </a: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Levak-Potrebica), </a:t>
            </a:r>
            <a:r>
              <a:rPr lang="hr-HR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Naklada Slap, Jastrebarsko.</a:t>
            </a:r>
          </a:p>
          <a:p>
            <a:endParaRPr lang="hr-HR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3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6"/>
    </mc:Choice>
    <mc:Fallback xmlns="">
      <p:transition spd="slow" advTm="7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268" y="2349304"/>
            <a:ext cx="9162680" cy="2332757"/>
          </a:xfrm>
        </p:spPr>
        <p:txBody>
          <a:bodyPr/>
          <a:lstStyle/>
          <a:p>
            <a:r>
              <a:rPr lang="hr-HR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HVALA NA POZORNOSTI!</a:t>
            </a:r>
            <a:endParaRPr lang="hr-HR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470268" y="5447211"/>
            <a:ext cx="9162680" cy="45719"/>
          </a:xfrm>
        </p:spPr>
        <p:txBody>
          <a:bodyPr>
            <a:normAutofit fontScale="25000" lnSpcReduction="20000"/>
          </a:bodyPr>
          <a:lstStyle/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009" y="1198566"/>
            <a:ext cx="865707" cy="76816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62571" y="4484798"/>
            <a:ext cx="1178074" cy="98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4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32"/>
    </mc:Choice>
    <mc:Fallback xmlns="">
      <p:transition spd="slow" advTm="10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03326"/>
          </a:xfrm>
        </p:spPr>
        <p:txBody>
          <a:bodyPr>
            <a:normAutofit/>
          </a:bodyPr>
          <a:lstStyle/>
          <a:p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Sadržaj</a:t>
            </a:r>
            <a:endParaRPr lang="hr-H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02229"/>
            <a:ext cx="10058400" cy="4532811"/>
          </a:xfrm>
        </p:spPr>
        <p:txBody>
          <a:bodyPr>
            <a:normAutofit/>
          </a:bodyPr>
          <a:lstStyle/>
          <a:p>
            <a:pPr marL="548640" lvl="2" indent="0">
              <a:buNone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Međukulturna komunikacija</a:t>
            </a:r>
          </a:p>
          <a:p>
            <a:pPr marL="548640" lvl="2" indent="0"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1.1. Verbalna i neverbana komunikacija</a:t>
            </a:r>
          </a:p>
          <a:p>
            <a:pPr marL="548640" lvl="2" indent="0"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1.2. Vrijeme</a:t>
            </a:r>
          </a:p>
          <a:p>
            <a:pPr marL="548640" lvl="2" indent="0">
              <a:buNone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Kulturno uvjetovano poimanje vremena</a:t>
            </a:r>
          </a:p>
          <a:p>
            <a:pPr marL="548640" lvl="2" indent="0"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2.1. Diskurs </a:t>
            </a:r>
            <a:r>
              <a:rPr lang="hr-H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neformalnog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vremena</a:t>
            </a:r>
          </a:p>
          <a:p>
            <a:pPr marL="548640" lvl="2" indent="0">
              <a:buClr>
                <a:prstClr val="black">
                  <a:lumMod val="85000"/>
                  <a:lumOff val="15000"/>
                </a:prstClr>
              </a:buClr>
              <a:buNone/>
            </a:pP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2.2. Diskurs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prošlosti, sadašnjosti i budućnosti</a:t>
            </a:r>
          </a:p>
          <a:p>
            <a:pPr marL="548640" lvl="2" indent="0"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2.3.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Monokronične 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polikronične i kulture</a:t>
            </a:r>
          </a:p>
          <a:p>
            <a:pPr marL="548640" lvl="2" indent="0">
              <a:buNone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Stajališta studenata FESB-a</a:t>
            </a:r>
          </a:p>
          <a:p>
            <a:pPr marL="548640" lvl="2" indent="0">
              <a:buNone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Zaključak</a:t>
            </a:r>
          </a:p>
          <a:p>
            <a:pPr lvl="2"/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9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187"/>
    </mc:Choice>
    <mc:Fallback xmlns="">
      <p:transition spd="slow" advTm="351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48640" marR="0" lvl="2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1. Međukulturna komunikacija</a:t>
            </a:r>
            <a:b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1805652"/>
            <a:ext cx="10600481" cy="466442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Definicija: razmjenjivanje poruka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 pripadnicima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različitih kultura</a:t>
            </a:r>
          </a:p>
          <a:p>
            <a:pPr algn="just"/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Učinkovitost ovisi o poznavanju: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ezičnih norme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ulturnih obrazaca</a:t>
            </a:r>
          </a:p>
          <a:p>
            <a:pPr algn="just"/>
            <a:endParaRPr lang="hr-H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just">
              <a:buNone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38220" y="4502728"/>
            <a:ext cx="2937162" cy="3334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1026" name="Picture 2" descr="group-disscussion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04" y="2927684"/>
            <a:ext cx="4114800" cy="3242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4"/>
    </mc:Choice>
    <mc:Fallback xmlns="">
      <p:transition spd="slow" advTm="1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931562"/>
          </a:xfrm>
        </p:spPr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1.1. Verbalna i neverbana komunikacija</a:t>
            </a: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196" y="1944546"/>
            <a:ext cx="10811396" cy="430578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Verbalna komunikacija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odvija se posredstvom jezika</a:t>
            </a: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Neverbalna komunikacija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postiže se govorom tijela, dodirom,</a:t>
            </a:r>
          </a:p>
          <a:p>
            <a:pPr marL="0" indent="0"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glasovnim ponašanjem, udaljenošću, </a:t>
            </a:r>
          </a:p>
          <a:p>
            <a:pPr marL="0" indent="0">
              <a:buNone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prostorom, vremenom...</a:t>
            </a:r>
          </a:p>
          <a:p>
            <a:pPr marL="0" indent="0">
              <a:buNone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           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135273" y="5401732"/>
            <a:ext cx="4143023" cy="3217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r-HR" dirty="0"/>
          </a:p>
        </p:txBody>
      </p:sp>
      <p:pic>
        <p:nvPicPr>
          <p:cNvPr id="1026" name="Picture 2" descr="111017_PODCAST_negotiatingFW_jpg_CROP_original-origin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962" y="2763455"/>
            <a:ext cx="4220194" cy="316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55"/>
    </mc:Choice>
    <mc:Fallback xmlns="">
      <p:transition spd="slow" advTm="404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1.2. Vrijeme</a:t>
            </a: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843087"/>
            <a:ext cx="10639778" cy="46593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ednako učinkovito kao i </a:t>
            </a:r>
          </a:p>
          <a:p>
            <a:pPr marL="0" indent="0">
              <a:buNone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komunikacija jezikom</a:t>
            </a:r>
          </a:p>
          <a:p>
            <a:pPr marL="0" indent="0">
              <a:buNone/>
            </a:pPr>
            <a:endParaRPr lang="hr-H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ulturno uvjetovano</a:t>
            </a:r>
          </a:p>
          <a:p>
            <a:endParaRPr lang="hr-H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ažnost proučavanja </a:t>
            </a:r>
            <a:r>
              <a:rPr lang="hr-HR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kronemike</a:t>
            </a:r>
            <a:endParaRPr lang="hr-HR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AutoShape 2" descr="587,798 Waiting Stock Photos, Pictures &amp; Royalty-Free Images - iStock"/>
          <p:cNvSpPr>
            <a:spLocks noChangeAspect="1" noChangeArrowheads="1"/>
          </p:cNvSpPr>
          <p:nvPr/>
        </p:nvSpPr>
        <p:spPr bwMode="auto">
          <a:xfrm>
            <a:off x="155575" y="-144463"/>
            <a:ext cx="27591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sp>
        <p:nvSpPr>
          <p:cNvPr id="5" name="AutoShape 4" descr="500+ Waiting Images [HD] | Download Free Pictures on Unsplas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738" y="2804160"/>
            <a:ext cx="3871913" cy="29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6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84"/>
    </mc:Choice>
    <mc:Fallback xmlns="">
      <p:transition spd="slow" advTm="53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hr-HR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Kulturno uvjetovano poimanje vremena</a:t>
            </a:r>
            <a:endParaRPr lang="en-GB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22" y="2020711"/>
            <a:ext cx="10662355" cy="4526844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Diskurs neformalnog </a:t>
            </a:r>
            <a:r>
              <a:rPr lang="hr-H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vremena</a:t>
            </a:r>
          </a:p>
          <a:p>
            <a:pPr marL="0" indent="0">
              <a:buNone/>
            </a:pPr>
            <a:endParaRPr lang="hr-HR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Diskurs  prošlosti, sadašnjosti </a:t>
            </a:r>
            <a:endParaRPr lang="hr-HR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r-H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budućnosti</a:t>
            </a:r>
          </a:p>
          <a:p>
            <a:pPr marL="0" indent="0">
              <a:buNone/>
            </a:pPr>
            <a:endParaRPr lang="hr-HR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E. T. </a:t>
            </a:r>
            <a:r>
              <a:rPr lang="hr-HR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Hall</a:t>
            </a:r>
            <a:r>
              <a:rPr lang="hr-H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hr-HR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monokronične</a:t>
            </a:r>
            <a:r>
              <a:rPr lang="hr-H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</a:t>
            </a:r>
            <a:endParaRPr lang="hr-HR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hr-HR" sz="3200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polikronične</a:t>
            </a:r>
            <a:r>
              <a:rPr lang="hr-HR" sz="32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kulture </a:t>
            </a:r>
          </a:p>
          <a:p>
            <a:pPr marL="0" indent="0">
              <a:buNone/>
            </a:pPr>
            <a:r>
              <a:rPr lang="hr-HR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     						</a:t>
            </a:r>
            <a:endParaRPr lang="hr-HR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r-HR" sz="32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sz="32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074" y="2899954"/>
            <a:ext cx="4095770" cy="310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63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5"/>
    </mc:Choice>
    <mc:Fallback xmlns="">
      <p:transition spd="slow" advTm="2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548640" lvl="2" algn="ctr" rtl="0">
              <a:spcBef>
                <a:spcPts val="500"/>
              </a:spcBef>
              <a:buClr>
                <a:prstClr val="black">
                  <a:lumMod val="85000"/>
                  <a:lumOff val="15000"/>
                </a:prstClr>
              </a:buClr>
              <a:defRPr/>
            </a:pPr>
            <a: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2.1. Diskurs neformalnog vremena</a:t>
            </a:r>
            <a:b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/>
            </a:r>
            <a:b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022" y="2014193"/>
            <a:ext cx="10775244" cy="4601095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Točnost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rihvatljivost i neprihvatjivost čekanja</a:t>
            </a:r>
          </a:p>
          <a:p>
            <a:endParaRPr lang="hr-HR" sz="2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Brzina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empo i ritam života                                 </a:t>
            </a:r>
          </a:p>
          <a:p>
            <a:pPr marL="0" indent="0">
              <a:buNone/>
            </a:pPr>
            <a:r>
              <a:rPr lang="hr-H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               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47" y="2847703"/>
            <a:ext cx="3828955" cy="307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9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107"/>
    </mc:Choice>
    <mc:Fallback xmlns="">
      <p:transition spd="slow" advTm="99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>
            <a:noAutofit/>
          </a:bodyPr>
          <a:lstStyle/>
          <a:p>
            <a:pPr marL="548640" marR="0" lvl="2" indent="0" algn="ctr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tabLst/>
              <a:defRPr/>
            </a:pPr>
            <a: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2.2. Diskurs  prošlosti, sadašnjosti i budućnosti</a:t>
            </a:r>
            <a:br>
              <a:rPr kumimoji="0" lang="hr-HR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</a:b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014194"/>
            <a:ext cx="10538178" cy="44317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Orijentiranost pretežno na: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prošlost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uloga povijesti i tradicije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sadašnjost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„Carpe diem” filozofija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budućnost</a:t>
            </a:r>
            <a:endParaRPr lang="hr-H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laniranje i inovacije</a:t>
            </a:r>
            <a:endParaRPr lang="hr-H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2599" y="3039291"/>
            <a:ext cx="4052006" cy="2892147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2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202"/>
    </mc:Choice>
    <mc:Fallback xmlns="">
      <p:transition spd="slow" advTm="992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75169"/>
            <a:ext cx="10058400" cy="1371600"/>
          </a:xfrm>
        </p:spPr>
        <p:txBody>
          <a:bodyPr/>
          <a:lstStyle/>
          <a:p>
            <a:pPr algn="ctr"/>
            <a:r>
              <a:rPr lang="hr-HR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3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2.3. </a:t>
            </a:r>
            <a:r>
              <a:rPr lang="hr-HR" sz="36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Monokronične i polikronične kulture</a:t>
            </a:r>
            <a:endParaRPr lang="hr-HR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799" y="2043289"/>
            <a:ext cx="10876845" cy="452684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hr-H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Monokronične kulture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rijeme kao ograničeno, osmišljeno</a:t>
            </a:r>
          </a:p>
          <a:p>
            <a:pPr marL="0" indent="0"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i razumno iskorišteno</a:t>
            </a:r>
          </a:p>
          <a:p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r-HR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Polikronične kulture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središte stavljaju međuljudske odnose,</a:t>
            </a:r>
          </a:p>
          <a:p>
            <a:pPr marL="0" indent="0">
              <a:buNone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kolektivistički pristup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fleksibilan pojam vremena</a:t>
            </a: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60" y="2743200"/>
            <a:ext cx="4500485" cy="2788355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649"/>
    </mc:Choice>
    <mc:Fallback xmlns="">
      <p:transition spd="slow" advTm="95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768</TotalTime>
  <Words>630</Words>
  <Application>Microsoft Office PowerPoint</Application>
  <PresentationFormat>Widescreen</PresentationFormat>
  <Paragraphs>115</Paragraphs>
  <Slides>15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Century Gothic</vt:lpstr>
      <vt:lpstr>Garamond</vt:lpstr>
      <vt:lpstr>Wingdings</vt:lpstr>
      <vt:lpstr>Savon</vt:lpstr>
      <vt:lpstr>Sveučilište u Splitu Fakultet elektrotehnike, strojarstva i brodogradnje   kultura vremena   Mira Braović Plavša Nina Sirković</vt:lpstr>
      <vt:lpstr>Sadržaj</vt:lpstr>
      <vt:lpstr>1. Međukulturna komunikacija </vt:lpstr>
      <vt:lpstr> 1.1. Verbalna i neverbana komunikacija</vt:lpstr>
      <vt:lpstr> 1.2. Vrijeme</vt:lpstr>
      <vt:lpstr>2. Kulturno uvjetovano poimanje vremena</vt:lpstr>
      <vt:lpstr>2.1. Diskurs neformalnog vremena  </vt:lpstr>
      <vt:lpstr>2.2. Diskurs  prošlosti, sadašnjosti i budućnosti </vt:lpstr>
      <vt:lpstr> 2.3. Monokronične i polikronične kulture</vt:lpstr>
      <vt:lpstr>Ponašanje ljudi u  </vt:lpstr>
      <vt:lpstr>3. Stajališta studenata FESB-a</vt:lpstr>
      <vt:lpstr>3. Stajališta studenata FESB-a</vt:lpstr>
      <vt:lpstr>Zaključak</vt:lpstr>
      <vt:lpstr>Izvori: </vt:lpstr>
      <vt:lpstr>HVALA NA POZORNOSTI!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Sveučilište u Splitu Fakultet elektrotehnike, strojarstva i brodogradnje   kultura vremena   Mira Braović Plavša Nina Sirkovič</dc:title>
  <dc:creator>Korisnik</dc:creator>
  <cp:lastModifiedBy>A115</cp:lastModifiedBy>
  <cp:revision>52</cp:revision>
  <dcterms:created xsi:type="dcterms:W3CDTF">2021-03-21T08:43:56Z</dcterms:created>
  <dcterms:modified xsi:type="dcterms:W3CDTF">2021-04-28T19:47:42Z</dcterms:modified>
</cp:coreProperties>
</file>